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78" r:id="rId4"/>
    <p:sldId id="308" r:id="rId5"/>
    <p:sldId id="303" r:id="rId6"/>
    <p:sldId id="309" r:id="rId7"/>
    <p:sldId id="310" r:id="rId8"/>
    <p:sldId id="311" r:id="rId9"/>
    <p:sldId id="312" r:id="rId10"/>
    <p:sldId id="285" r:id="rId11"/>
    <p:sldId id="267" r:id="rId12"/>
  </p:sldIdLst>
  <p:sldSz cx="9144000" cy="6858000" type="screen4x3"/>
  <p:notesSz cx="6797675" cy="99266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900"/>
    <a:srgbClr val="2F356E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30" autoAdjust="0"/>
    <p:restoredTop sz="94636" autoAdjust="0"/>
  </p:normalViewPr>
  <p:slideViewPr>
    <p:cSldViewPr snapToGrid="0"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2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B2EB20-C1E2-40C2-8A38-001F6EDAB15D}" type="datetimeFigureOut">
              <a:rPr lang="cs-CZ"/>
              <a:pPr>
                <a:defRPr/>
              </a:pPr>
              <a:t>11.11.2019</a:t>
            </a:fld>
            <a:endParaRPr lang="cs-CZ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FAE7E6-8124-490F-94A4-D59F356BAE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30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B824EB1-96A1-41F5-AE4E-08DFA3C41D9D}" type="datetimeFigureOut">
              <a:rPr lang="cs-CZ"/>
              <a:pPr>
                <a:defRPr/>
              </a:pPr>
              <a:t>11.11.2019</a:t>
            </a:fld>
            <a:endParaRPr lang="cs-CZ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697E8F-F1BE-4110-840C-9708E96B0C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48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21AFC15-B0A1-431C-BB0A-1C091609ABF5}" type="slidenum">
              <a:rPr lang="cs-CZ" altLang="cs-CZ" smtClean="0">
                <a:latin typeface="Arial" charset="0"/>
              </a:rPr>
              <a:pPr algn="r">
                <a:spcBef>
                  <a:spcPct val="0"/>
                </a:spcBef>
              </a:pPr>
              <a:t>2</a:t>
            </a:fld>
            <a:endParaRPr lang="cs-CZ" alt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A641A-6707-4606-AA05-82CFF3BAE47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01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73AD-ED7C-44F6-B85E-E69D87D2244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35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6276-9475-4B45-8C89-8713A8678E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34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D01B-5D4F-41DF-BD89-E3BAE74D3C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92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5A27-CD9F-43F1-82A8-94599ABBFB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6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2F29-057C-4345-81C3-46BEE1DCCF7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02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FE0BE-EB71-4BDF-9D89-D38B672E3A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1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2FEF8-583E-4976-8BF1-F78E1081B8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25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9F27-65E7-42AB-82B4-36ACBC02C2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2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3B4E7-DAA4-483C-94B7-2BC447A94D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3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BEAA-F569-4C2B-8645-E304740040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4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11B6C7-1800-4C8B-8A5F-039212FF7A0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mesto-most.cz/rovne-prilezitosti/ds-3839/p1=62118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sto-most.cz/firemni-dobrovolnictvi-a-magistrat-mesta-mostu/d-28701/p1=62117" TargetMode="External"/><Relationship Id="rId5" Type="http://schemas.openxmlformats.org/officeDocument/2006/relationships/hyperlink" Target="http://listy.mesto-most.cz/rovne-prilezitosti-jsou-sanci/d-13428/p2=905" TargetMode="External"/><Relationship Id="rId4" Type="http://schemas.openxmlformats.org/officeDocument/2006/relationships/hyperlink" Target="https://www.mesto-most.cz/setkani-zastupcu-mest-u-kulateho-stolu/d-35129/p1=62118" TargetMode="Externa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ozadi bez lo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4787900" y="3357563"/>
            <a:ext cx="302418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Magistrát města Mostu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Radniční 1/2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434 69  Most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cs-CZ" altLang="cs-CZ" sz="1200" b="1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smtClean="0">
                <a:solidFill>
                  <a:schemeClr val="bg1"/>
                </a:solidFill>
              </a:rPr>
              <a:t>IČO: </a:t>
            </a:r>
            <a:r>
              <a:rPr lang="cs-CZ" altLang="cs-CZ" sz="1600" b="1" dirty="0">
                <a:solidFill>
                  <a:schemeClr val="bg1"/>
                </a:solidFill>
              </a:rPr>
              <a:t>00266094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DIČ: CZ00266094</a:t>
            </a:r>
          </a:p>
        </p:txBody>
      </p:sp>
      <p:pic>
        <p:nvPicPr>
          <p:cNvPr id="2052" name="Picture 10" descr="logo na titul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781300"/>
            <a:ext cx="1752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68288" y="540000"/>
            <a:ext cx="8607425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cs-CZ" altLang="cs-CZ" sz="4400" b="1" dirty="0">
                <a:solidFill>
                  <a:srgbClr val="F0C900"/>
                </a:solidFill>
              </a:rPr>
              <a:t>Magistrát města Mostu </a:t>
            </a: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cs-CZ" altLang="cs-CZ" sz="4400" b="1" dirty="0" smtClean="0">
                <a:solidFill>
                  <a:srgbClr val="F0C900"/>
                </a:solidFill>
              </a:rPr>
              <a:t>na cestě k rovnosti</a:t>
            </a:r>
            <a:endParaRPr lang="cs-CZ" altLang="cs-CZ" sz="4400" b="1" dirty="0">
              <a:solidFill>
                <a:srgbClr val="F0C900"/>
              </a:solidFill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5283200" y="623093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2F356E"/>
                </a:solidFill>
              </a:rPr>
              <a:t>www.mesto-most.cz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www.mesto-most.cz   </a:t>
            </a:r>
          </a:p>
        </p:txBody>
      </p:sp>
      <p:sp>
        <p:nvSpPr>
          <p:cNvPr id="14340" name="Obdélník 1"/>
          <p:cNvSpPr>
            <a:spLocks noChangeArrowheads="1"/>
          </p:cNvSpPr>
          <p:nvPr/>
        </p:nvSpPr>
        <p:spPr bwMode="auto">
          <a:xfrm>
            <a:off x="795338" y="1658938"/>
            <a:ext cx="75533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2F356E"/>
                </a:solidFill>
                <a:cs typeface="Arial" charset="0"/>
              </a:rPr>
              <a:t>Jsme důvěryhodným zaměstnavatelem, jenž vnímá názory a potřeby svých zaměstnanců, pozitivně je motivuje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2F356E"/>
                </a:solidFill>
                <a:cs typeface="Arial" charset="0"/>
              </a:rPr>
              <a:t>a umožňuje jim další profesní růst. Podporujeme slaďování pracovního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2F356E"/>
                </a:solidFill>
                <a:cs typeface="Arial" charset="0"/>
              </a:rPr>
              <a:t>a rodinného života.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063625" y="342000"/>
            <a:ext cx="7108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3000" b="1" dirty="0">
                <a:solidFill>
                  <a:srgbClr val="F0C900"/>
                </a:solidFill>
              </a:rPr>
              <a:t>Vize našeho úřadu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zadi bez lo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95575" y="3319463"/>
            <a:ext cx="5359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300" b="1" dirty="0">
                <a:solidFill>
                  <a:schemeClr val="bg1"/>
                </a:solidFill>
                <a:cs typeface="Arial" charset="0"/>
              </a:rPr>
              <a:t>Statutární město Most</a:t>
            </a:r>
          </a:p>
        </p:txBody>
      </p:sp>
      <p:pic>
        <p:nvPicPr>
          <p:cNvPr id="15364" name="Picture 4" descr="logo na titul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3030538"/>
            <a:ext cx="6826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48942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Arial" charset="0"/>
              </a:rPr>
              <a:t>Ing. Jana Černá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Arial" charset="0"/>
              </a:rPr>
              <a:t>referentka oddělení kancelář primátora a tajemníka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168400" y="1079500"/>
            <a:ext cx="67770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600" b="1" dirty="0">
                <a:solidFill>
                  <a:srgbClr val="F0C900"/>
                </a:solidFill>
                <a:cs typeface="Arial" charset="0"/>
              </a:rPr>
              <a:t>Děkujeme za pozornost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283200" y="623093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2F356E"/>
                </a:solidFill>
              </a:rPr>
              <a:t>www.mesto-most.cz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zadi sve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FFFFFF"/>
                </a:solidFill>
              </a:rPr>
              <a:t>www.mesto-most.cz   </a:t>
            </a:r>
          </a:p>
        </p:txBody>
      </p:sp>
      <p:sp>
        <p:nvSpPr>
          <p:cNvPr id="3076" name="Obdélník 1"/>
          <p:cNvSpPr>
            <a:spLocks noChangeArrowheads="1"/>
          </p:cNvSpPr>
          <p:nvPr/>
        </p:nvSpPr>
        <p:spPr bwMode="auto">
          <a:xfrm>
            <a:off x="3848100" y="1204284"/>
            <a:ext cx="52006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</a:pPr>
            <a:r>
              <a:rPr lang="cs-CZ" altLang="cs-CZ" sz="1400" b="1" dirty="0">
                <a:solidFill>
                  <a:srgbClr val="2F356E"/>
                </a:solidFill>
              </a:rPr>
              <a:t>Počet obyvatel </a:t>
            </a:r>
            <a:r>
              <a:rPr lang="cs-CZ" altLang="cs-CZ" sz="1400" b="1" dirty="0" smtClean="0">
                <a:solidFill>
                  <a:srgbClr val="2F356E"/>
                </a:solidFill>
              </a:rPr>
              <a:t>64 907 k 31.12.2018</a:t>
            </a:r>
            <a:endParaRPr lang="cs-CZ" altLang="cs-CZ" sz="1400" b="1" dirty="0">
              <a:solidFill>
                <a:srgbClr val="2F356E"/>
              </a:solidFill>
            </a:endParaRPr>
          </a:p>
          <a:p>
            <a:pPr algn="just" eaLnBrk="1" hangingPunct="1">
              <a:spcBef>
                <a:spcPts val="600"/>
              </a:spcBef>
              <a:buNone/>
            </a:pPr>
            <a:r>
              <a:rPr lang="cs-CZ" altLang="cs-CZ" sz="1400" dirty="0">
                <a:solidFill>
                  <a:srgbClr val="2F356E"/>
                </a:solidFill>
              </a:rPr>
              <a:t>Strategické dokumenty jsou tvořeny s </a:t>
            </a:r>
            <a:r>
              <a:rPr lang="cs-CZ" altLang="cs-CZ" sz="1400" dirty="0" smtClean="0">
                <a:solidFill>
                  <a:srgbClr val="2F356E"/>
                </a:solidFill>
              </a:rPr>
              <a:t>ohledem 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cs-CZ" altLang="cs-CZ" sz="1400" dirty="0" smtClean="0">
                <a:solidFill>
                  <a:srgbClr val="2F356E"/>
                </a:solidFill>
              </a:rPr>
              <a:t>na </a:t>
            </a:r>
            <a:r>
              <a:rPr lang="cs-CZ" altLang="cs-CZ" sz="1400" dirty="0">
                <a:solidFill>
                  <a:srgbClr val="2F356E"/>
                </a:solidFill>
              </a:rPr>
              <a:t>společenskou odpovědnost  města, rovné příležitosti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1400" dirty="0">
                <a:solidFill>
                  <a:srgbClr val="2F356E"/>
                </a:solidFill>
              </a:rPr>
              <a:t>a slaďování rodinného a pracovního </a:t>
            </a:r>
            <a:r>
              <a:rPr lang="cs-CZ" altLang="cs-CZ" sz="1400" dirty="0" smtClean="0">
                <a:solidFill>
                  <a:srgbClr val="2F356E"/>
                </a:solidFill>
              </a:rPr>
              <a:t>života.</a:t>
            </a:r>
            <a:endParaRPr lang="cs-CZ" altLang="cs-CZ" sz="1400" dirty="0">
              <a:solidFill>
                <a:srgbClr val="2F356E"/>
              </a:solidFill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s-CZ" altLang="cs-CZ" sz="1400" b="1" u="sng" dirty="0" smtClean="0">
                <a:solidFill>
                  <a:srgbClr val="2F356E"/>
                </a:solidFill>
              </a:rPr>
              <a:t>Dokumenty z oblasti RP - pro zaměstnance úřadu: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 smtClean="0">
                <a:solidFill>
                  <a:srgbClr val="2F356E"/>
                </a:solidFill>
              </a:rPr>
              <a:t>Dva strategické dokumenty vzniklé v rámci projektu „Rovné příležitosti v podmínkách Magistrátu města Mostu“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 smtClean="0">
                <a:solidFill>
                  <a:srgbClr val="2F356E"/>
                </a:solidFill>
              </a:rPr>
              <a:t>ID_R_007 Politika kvality obsahující vizi úřadu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 smtClean="0">
                <a:solidFill>
                  <a:srgbClr val="2F356E"/>
                </a:solidFill>
              </a:rPr>
              <a:t>ID_R_002 Pracovní řád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 smtClean="0">
                <a:solidFill>
                  <a:srgbClr val="2F356E"/>
                </a:solidFill>
              </a:rPr>
              <a:t>ID_R_006 Statut sociálního fondu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 smtClean="0">
                <a:solidFill>
                  <a:srgbClr val="2F356E"/>
                </a:solidFill>
              </a:rPr>
              <a:t>ID_ST_054 </a:t>
            </a:r>
            <a:r>
              <a:rPr lang="cs-CZ" altLang="cs-CZ" sz="1400" b="1" dirty="0" smtClean="0">
                <a:solidFill>
                  <a:srgbClr val="2F356E"/>
                </a:solidFill>
              </a:rPr>
              <a:t>Systém managementu kvality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s-CZ" altLang="cs-CZ" sz="1400" b="1" u="sng" dirty="0" smtClean="0">
                <a:solidFill>
                  <a:srgbClr val="2F356E"/>
                </a:solidFill>
              </a:rPr>
              <a:t>Akce a cíle </a:t>
            </a:r>
            <a:r>
              <a:rPr lang="cs-CZ" altLang="cs-CZ" sz="1400" b="1" u="sng" dirty="0">
                <a:solidFill>
                  <a:srgbClr val="2F356E"/>
                </a:solidFill>
              </a:rPr>
              <a:t>v oblasti RP - směrem k občanům: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>
                <a:solidFill>
                  <a:srgbClr val="2F356E"/>
                </a:solidFill>
              </a:rPr>
              <a:t>ID_R_013 Strategický plán rozvoje města Mostu do roku 2020 (Pilíř Kvalitní životní prostředí, Pilíř Moderní veřejná správa a město atraktivní pro návštěvníky)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2F356E"/>
                </a:solidFill>
              </a:rPr>
              <a:t>Vize města Mostu</a:t>
            </a:r>
            <a:r>
              <a:rPr lang="cs-CZ" altLang="cs-CZ" sz="1400" b="1" dirty="0" smtClean="0">
                <a:solidFill>
                  <a:srgbClr val="2F356E"/>
                </a:solidFill>
              </a:rPr>
              <a:t>: </a:t>
            </a:r>
            <a:r>
              <a:rPr lang="cs-CZ" altLang="cs-CZ" sz="1400" b="1" dirty="0" smtClean="0">
                <a:solidFill>
                  <a:srgbClr val="F0C900"/>
                </a:solidFill>
              </a:rPr>
              <a:t>Most - město </a:t>
            </a:r>
            <a:r>
              <a:rPr lang="cs-CZ" altLang="cs-CZ" sz="1400" b="1" dirty="0">
                <a:solidFill>
                  <a:srgbClr val="F0C900"/>
                </a:solidFill>
              </a:rPr>
              <a:t>zrekultivované na moderní místo pro aktivní život všech generací</a:t>
            </a:r>
            <a:r>
              <a:rPr lang="cs-CZ" altLang="cs-CZ" sz="1400" b="1" dirty="0" smtClean="0">
                <a:solidFill>
                  <a:srgbClr val="F0C900"/>
                </a:solidFill>
              </a:rPr>
              <a:t>.</a:t>
            </a:r>
            <a:endParaRPr lang="cs-CZ" altLang="cs-CZ" sz="1400" b="1" dirty="0">
              <a:solidFill>
                <a:srgbClr val="F0C900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 smtClean="0">
                <a:solidFill>
                  <a:srgbClr val="2F356E"/>
                </a:solidFill>
              </a:rPr>
              <a:t>Projekt Místní akční plán rozvoje vzdělávání II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 smtClean="0">
                <a:solidFill>
                  <a:srgbClr val="2F356E"/>
                </a:solidFill>
              </a:rPr>
              <a:t>Plán </a:t>
            </a:r>
            <a:r>
              <a:rPr lang="cs-CZ" altLang="cs-CZ" sz="1400" b="1" dirty="0">
                <a:solidFill>
                  <a:srgbClr val="2F356E"/>
                </a:solidFill>
              </a:rPr>
              <a:t>udržitelné městské mobility měst Mostu a Litvínova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altLang="cs-CZ" sz="1400" b="1" dirty="0">
                <a:solidFill>
                  <a:srgbClr val="2F356E"/>
                </a:solidFill>
              </a:rPr>
              <a:t>Komunitní plán (již </a:t>
            </a:r>
            <a:r>
              <a:rPr lang="cs-CZ" altLang="cs-CZ" sz="1400" b="1" dirty="0" smtClean="0">
                <a:solidFill>
                  <a:srgbClr val="2F356E"/>
                </a:solidFill>
              </a:rPr>
              <a:t>čtvrtý, </a:t>
            </a:r>
            <a:r>
              <a:rPr lang="cs-CZ" altLang="cs-CZ" sz="1400" b="1" dirty="0">
                <a:solidFill>
                  <a:srgbClr val="2F356E"/>
                </a:solidFill>
              </a:rPr>
              <a:t>pro roky </a:t>
            </a:r>
            <a:r>
              <a:rPr lang="cs-CZ" altLang="cs-CZ" sz="1400" b="1" dirty="0" smtClean="0">
                <a:solidFill>
                  <a:srgbClr val="2F356E"/>
                </a:solidFill>
              </a:rPr>
              <a:t>2019-2022)</a:t>
            </a:r>
            <a:endParaRPr lang="cs-CZ" altLang="cs-CZ" sz="1400" b="1" dirty="0">
              <a:solidFill>
                <a:srgbClr val="2F356E"/>
              </a:solidFill>
            </a:endParaRPr>
          </a:p>
        </p:txBody>
      </p:sp>
      <p:pic>
        <p:nvPicPr>
          <p:cNvPr id="3077" name="Picture 2" descr="http://i.idnes.cz/07/103/gal/TOM1ea4d2_most_kasna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" y="3567600"/>
            <a:ext cx="324000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1063625" y="341313"/>
            <a:ext cx="7019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3000" b="1" dirty="0">
                <a:solidFill>
                  <a:srgbClr val="F0C900"/>
                </a:solidFill>
              </a:rPr>
              <a:t>Statutární město Most</a:t>
            </a:r>
          </a:p>
        </p:txBody>
      </p:sp>
      <p:pic>
        <p:nvPicPr>
          <p:cNvPr id="4" name="Obrázek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" y="1155600"/>
            <a:ext cx="3240000" cy="23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FFFFFF"/>
                </a:solidFill>
              </a:rPr>
              <a:t>www.mesto-most.cz   </a:t>
            </a:r>
          </a:p>
        </p:txBody>
      </p:sp>
      <p:sp>
        <p:nvSpPr>
          <p:cNvPr id="4100" name="Obdélník 1"/>
          <p:cNvSpPr>
            <a:spLocks noChangeArrowheads="1"/>
          </p:cNvSpPr>
          <p:nvPr/>
        </p:nvSpPr>
        <p:spPr bwMode="auto">
          <a:xfrm>
            <a:off x="3867150" y="1052934"/>
            <a:ext cx="5202238" cy="51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cs-CZ" altLang="cs-CZ" sz="1350" b="1" dirty="0" smtClean="0">
                <a:solidFill>
                  <a:srgbClr val="2F356E"/>
                </a:solidFill>
              </a:rPr>
              <a:t>Významný zaměstnavatel – </a:t>
            </a:r>
            <a:r>
              <a:rPr lang="cs-CZ" altLang="cs-CZ" sz="1350" b="1" dirty="0">
                <a:solidFill>
                  <a:srgbClr val="2F356E"/>
                </a:solidFill>
              </a:rPr>
              <a:t>313 zaměstnanců </a:t>
            </a:r>
            <a:r>
              <a:rPr lang="cs-CZ" altLang="cs-CZ" sz="1350" b="1" dirty="0" smtClean="0">
                <a:solidFill>
                  <a:srgbClr val="2F356E"/>
                </a:solidFill>
              </a:rPr>
              <a:t>k 31. 12. 2018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350" b="1" dirty="0" smtClean="0">
                <a:solidFill>
                  <a:srgbClr val="2F356E"/>
                </a:solidFill>
              </a:rPr>
              <a:t>(255 žen, z toho 29 ve vedoucí pozici a 58 mužů, z toho 13 ve vedoucí pozici).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cs-CZ" altLang="cs-CZ" sz="1350" b="1" dirty="0" smtClean="0">
                <a:solidFill>
                  <a:srgbClr val="2F356E"/>
                </a:solidFill>
              </a:rPr>
              <a:t>V rámci </a:t>
            </a:r>
            <a:r>
              <a:rPr lang="cs-CZ" altLang="cs-CZ" sz="1350" b="1" dirty="0" smtClean="0">
                <a:solidFill>
                  <a:srgbClr val="2F356E"/>
                </a:solidFill>
              </a:rPr>
              <a:t>ID_ST_054 </a:t>
            </a:r>
            <a:r>
              <a:rPr lang="cs-CZ" altLang="cs-CZ" sz="1350" b="1" dirty="0" smtClean="0">
                <a:solidFill>
                  <a:srgbClr val="2F356E"/>
                </a:solidFill>
              </a:rPr>
              <a:t>Systém managementu kvality: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cs-CZ" altLang="cs-CZ" sz="1350" b="1" dirty="0" smtClean="0">
                <a:solidFill>
                  <a:srgbClr val="2F356E"/>
                </a:solidFill>
              </a:rPr>
              <a:t>Sociální oblast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cs-CZ" altLang="cs-CZ" sz="1350" b="1" dirty="0" smtClean="0">
                <a:solidFill>
                  <a:srgbClr val="2F356E"/>
                </a:solidFill>
              </a:rPr>
              <a:t>Enviromentální oblast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lphaLcParenR"/>
              <a:defRPr/>
            </a:pPr>
            <a:r>
              <a:rPr lang="cs-CZ" altLang="cs-CZ" sz="1350" b="1" dirty="0" smtClean="0">
                <a:solidFill>
                  <a:srgbClr val="2F356E"/>
                </a:solidFill>
              </a:rPr>
              <a:t>Ekonomická oblast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000" b="1" dirty="0" smtClean="0">
              <a:solidFill>
                <a:srgbClr val="2F356E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350" dirty="0" smtClean="0">
                <a:solidFill>
                  <a:srgbClr val="2F356E"/>
                </a:solidFill>
              </a:rPr>
              <a:t>Rovné příležitosti žen a mužů znamenají neexistenci překážek pro účast na ekonomickém, politickém a sociálním životě </a:t>
            </a:r>
            <a:r>
              <a:rPr lang="cs-CZ" altLang="cs-CZ" sz="1350" dirty="0" smtClean="0">
                <a:solidFill>
                  <a:srgbClr val="2F356E"/>
                </a:solidFill>
              </a:rPr>
              <a:t>na základě </a:t>
            </a:r>
            <a:r>
              <a:rPr lang="cs-CZ" altLang="cs-CZ" sz="1350" dirty="0" smtClean="0">
                <a:solidFill>
                  <a:srgbClr val="2F356E"/>
                </a:solidFill>
              </a:rPr>
              <a:t>pohlaví.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350" dirty="0" smtClean="0">
                <a:solidFill>
                  <a:srgbClr val="2F356E"/>
                </a:solidFill>
              </a:rPr>
              <a:t>Pod pojem slaďování rodinného (osobního) a pracovního života spadá celá řada opatření, nástrojů a aktivit, která zaměstnancům usnadňují skloubit práci s dalšími aktivitami.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350" dirty="0" smtClean="0">
                <a:solidFill>
                  <a:srgbClr val="2F356E"/>
                </a:solidFill>
              </a:rPr>
              <a:t>Politika rovných příležitostí a slaďování rodinného a pracovního života je na MmM prosazována se záměrem zajištění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350" dirty="0" smtClean="0">
                <a:solidFill>
                  <a:srgbClr val="2F356E"/>
                </a:solidFill>
              </a:rPr>
              <a:t>a zlepšování kvality pracovních podmínek, sociální stability, rozvoje lidského a ekonomického potenciálu všech zaměstnanců bez rozdílu. Management MmM si je vědom, že zaměstnanci mají i další životní role, tedy nejen ty pracovní</a:t>
            </a:r>
            <a:r>
              <a:rPr lang="cs-CZ" altLang="cs-CZ" sz="1350" dirty="0">
                <a:solidFill>
                  <a:srgbClr val="2F356E"/>
                </a:solidFill>
              </a:rPr>
              <a:t> </a:t>
            </a:r>
            <a:r>
              <a:rPr lang="cs-CZ" altLang="cs-CZ" sz="1350" dirty="0" smtClean="0">
                <a:solidFill>
                  <a:srgbClr val="2F356E"/>
                </a:solidFill>
              </a:rPr>
              <a:t>a dává jim určitý prostor pro to, aby mohli tyto role naplňovat.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cs-CZ" altLang="cs-CZ" sz="1000" dirty="0" smtClean="0">
              <a:solidFill>
                <a:srgbClr val="2F356E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350" dirty="0" smtClean="0">
                <a:solidFill>
                  <a:srgbClr val="2F356E"/>
                </a:solidFill>
              </a:rPr>
              <a:t>Snaha vedení magistrátu o kvalitní poskytování služeb, rovné příležitosti a nediskriminaci.</a:t>
            </a:r>
          </a:p>
        </p:txBody>
      </p:sp>
      <p:pic>
        <p:nvPicPr>
          <p:cNvPr id="4101" name="Picture 10" descr="náměstí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55700"/>
            <a:ext cx="32400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1063625" y="322263"/>
            <a:ext cx="7019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3000" b="1" dirty="0">
                <a:solidFill>
                  <a:srgbClr val="F0C900"/>
                </a:solidFill>
              </a:rPr>
              <a:t>Magistrát města Mostu</a:t>
            </a:r>
          </a:p>
        </p:txBody>
      </p:sp>
      <p:pic>
        <p:nvPicPr>
          <p:cNvPr id="4104" name="Picture 8" descr="I:\Plocha\2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236538" y="3569007"/>
            <a:ext cx="3240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www.mesto-most.cz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95250" y="1082675"/>
            <a:ext cx="8943975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350" b="1" dirty="0" smtClean="0">
                <a:solidFill>
                  <a:srgbClr val="2F356E"/>
                </a:solidFill>
              </a:rPr>
              <a:t>Místnost </a:t>
            </a:r>
            <a:r>
              <a:rPr lang="cs-CZ" sz="1350" b="1" dirty="0" smtClean="0">
                <a:solidFill>
                  <a:srgbClr val="2F356E"/>
                </a:solidFill>
              </a:rPr>
              <a:t>RP </a:t>
            </a:r>
            <a:r>
              <a:rPr lang="cs-CZ" sz="1350" dirty="0" smtClean="0">
                <a:solidFill>
                  <a:srgbClr val="2F356E"/>
                </a:solidFill>
              </a:rPr>
              <a:t>– v rámci projektu </a:t>
            </a:r>
            <a:r>
              <a:rPr lang="cs-CZ" sz="1350" dirty="0">
                <a:solidFill>
                  <a:srgbClr val="2F356E"/>
                </a:solidFill>
              </a:rPr>
              <a:t>byla </a:t>
            </a:r>
            <a:r>
              <a:rPr lang="cs-CZ" sz="1350" dirty="0" smtClean="0">
                <a:solidFill>
                  <a:srgbClr val="2F356E"/>
                </a:solidFill>
              </a:rPr>
              <a:t>začátkem </a:t>
            </a:r>
            <a:r>
              <a:rPr lang="cs-CZ" sz="1350" dirty="0">
                <a:solidFill>
                  <a:srgbClr val="2F356E"/>
                </a:solidFill>
              </a:rPr>
              <a:t>roku 2019 </a:t>
            </a:r>
            <a:r>
              <a:rPr lang="cs-CZ" sz="1350" dirty="0" smtClean="0">
                <a:solidFill>
                  <a:srgbClr val="2F356E"/>
                </a:solidFill>
              </a:rPr>
              <a:t>otevřena kancelář </a:t>
            </a:r>
            <a:r>
              <a:rPr lang="cs-CZ" sz="1350" dirty="0">
                <a:solidFill>
                  <a:srgbClr val="2F356E"/>
                </a:solidFill>
              </a:rPr>
              <a:t>s odpočinkovým </a:t>
            </a:r>
            <a:r>
              <a:rPr lang="cs-CZ" sz="1350" dirty="0" smtClean="0">
                <a:solidFill>
                  <a:srgbClr val="2F356E"/>
                </a:solidFill>
              </a:rPr>
              <a:t>a </a:t>
            </a:r>
            <a:r>
              <a:rPr lang="cs-CZ" sz="1350" dirty="0">
                <a:solidFill>
                  <a:srgbClr val="2F356E"/>
                </a:solidFill>
              </a:rPr>
              <a:t>herním koutkem pro pracující </a:t>
            </a:r>
            <a:r>
              <a:rPr lang="cs-CZ" sz="1350" dirty="0" smtClean="0">
                <a:solidFill>
                  <a:srgbClr val="2F356E"/>
                </a:solidFill>
              </a:rPr>
              <a:t>rodiče </a:t>
            </a:r>
            <a:r>
              <a:rPr lang="cs-CZ" sz="1350" dirty="0">
                <a:solidFill>
                  <a:srgbClr val="2F356E"/>
                </a:solidFill>
              </a:rPr>
              <a:t>s dětmi </a:t>
            </a:r>
            <a:r>
              <a:rPr lang="cs-CZ" sz="1350" dirty="0" smtClean="0">
                <a:solidFill>
                  <a:srgbClr val="2F356E"/>
                </a:solidFill>
              </a:rPr>
              <a:t>na pracovišti a </a:t>
            </a:r>
            <a:r>
              <a:rPr lang="cs-CZ" sz="1350" dirty="0">
                <a:solidFill>
                  <a:srgbClr val="2F356E"/>
                </a:solidFill>
              </a:rPr>
              <a:t>pro zaměstnance magistrátu v rámci neformálních setkávání.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350" b="1" dirty="0">
                <a:solidFill>
                  <a:srgbClr val="2F356E"/>
                </a:solidFill>
              </a:rPr>
              <a:t>Internetový informační portál </a:t>
            </a:r>
            <a:r>
              <a:rPr lang="cs-CZ" sz="1350" dirty="0" smtClean="0">
                <a:solidFill>
                  <a:srgbClr val="2F356E"/>
                </a:solidFill>
              </a:rPr>
              <a:t>– v </a:t>
            </a:r>
            <a:r>
              <a:rPr lang="cs-CZ" sz="1350" dirty="0">
                <a:solidFill>
                  <a:srgbClr val="2F356E"/>
                </a:solidFill>
              </a:rPr>
              <a:t>únoru letošního </a:t>
            </a:r>
            <a:r>
              <a:rPr lang="cs-CZ" sz="1350" dirty="0" smtClean="0">
                <a:solidFill>
                  <a:srgbClr val="2F356E"/>
                </a:solidFill>
              </a:rPr>
              <a:t>roku byl spuštěn interní portál, který zaměstnance seznamuje </a:t>
            </a:r>
          </a:p>
          <a:p>
            <a:pPr marL="180975" indent="-180975" algn="l">
              <a:spcBef>
                <a:spcPts val="0"/>
              </a:spcBef>
              <a:defRPr/>
            </a:pPr>
            <a:r>
              <a:rPr lang="cs-CZ" sz="1350" dirty="0" smtClean="0">
                <a:solidFill>
                  <a:srgbClr val="2F356E"/>
                </a:solidFill>
              </a:rPr>
              <a:t>	s </a:t>
            </a:r>
            <a:r>
              <a:rPr lang="cs-CZ" sz="1350" dirty="0">
                <a:solidFill>
                  <a:srgbClr val="2F356E"/>
                </a:solidFill>
              </a:rPr>
              <a:t>projektem na rovné příležitosti, projektovým týmem a základními výstupy</a:t>
            </a:r>
            <a:r>
              <a:rPr lang="cs-CZ" sz="1350" dirty="0" smtClean="0">
                <a:solidFill>
                  <a:srgbClr val="2F356E"/>
                </a:solidFill>
              </a:rPr>
              <a:t>. Fotografie na úvodní banner na web byly výsledkem zaměstnanecké soutěže. 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350" b="1" dirty="0" smtClean="0">
                <a:solidFill>
                  <a:srgbClr val="2F356E"/>
                </a:solidFill>
              </a:rPr>
              <a:t>E-learningový </a:t>
            </a:r>
            <a:r>
              <a:rPr lang="cs-CZ" sz="1350" b="1" dirty="0">
                <a:solidFill>
                  <a:srgbClr val="2F356E"/>
                </a:solidFill>
              </a:rPr>
              <a:t>kurz </a:t>
            </a:r>
            <a:r>
              <a:rPr lang="cs-CZ" sz="1350" dirty="0">
                <a:solidFill>
                  <a:srgbClr val="2F356E"/>
                </a:solidFill>
              </a:rPr>
              <a:t>s informacemi a otázkami k </a:t>
            </a:r>
            <a:r>
              <a:rPr lang="cs-CZ" sz="1350" dirty="0" smtClean="0">
                <a:solidFill>
                  <a:srgbClr val="2F356E"/>
                </a:solidFill>
              </a:rPr>
              <a:t>rovným příležitostem včetně aplikace RP v rámci úřadu,</a:t>
            </a:r>
            <a:endParaRPr lang="cs-CZ" sz="1350" dirty="0" smtClean="0">
              <a:solidFill>
                <a:srgbClr val="2F356E"/>
              </a:solidFill>
            </a:endParaRP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350" b="1" dirty="0" smtClean="0">
                <a:solidFill>
                  <a:srgbClr val="2F356E"/>
                </a:solidFill>
              </a:rPr>
              <a:t>Úprava </a:t>
            </a:r>
            <a:r>
              <a:rPr lang="cs-CZ" sz="1350" b="1" dirty="0">
                <a:solidFill>
                  <a:srgbClr val="2F356E"/>
                </a:solidFill>
              </a:rPr>
              <a:t>pracovní doby </a:t>
            </a:r>
            <a:r>
              <a:rPr lang="cs-CZ" sz="1350" dirty="0">
                <a:solidFill>
                  <a:srgbClr val="2F356E"/>
                </a:solidFill>
              </a:rPr>
              <a:t>– pružná pracovní doba, umožnění práce z domova, možnost další úpravy pracovní doby</a:t>
            </a:r>
            <a:r>
              <a:rPr lang="cs-CZ" sz="1350" dirty="0" smtClean="0">
                <a:solidFill>
                  <a:srgbClr val="2F356E"/>
                </a:solidFill>
              </a:rPr>
              <a:t>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350" b="1" dirty="0" smtClean="0">
                <a:solidFill>
                  <a:srgbClr val="2F356E"/>
                </a:solidFill>
              </a:rPr>
              <a:t>Informační brožury pro zaměstnance </a:t>
            </a:r>
            <a:r>
              <a:rPr lang="cs-CZ" sz="1350" dirty="0">
                <a:solidFill>
                  <a:srgbClr val="2F356E"/>
                </a:solidFill>
              </a:rPr>
              <a:t>- Úvod do problematiky rovných příležitostí, management MD/RD, využívání flexibilních forem práce na Magistrátu města </a:t>
            </a:r>
            <a:r>
              <a:rPr lang="cs-CZ" sz="1350" dirty="0" smtClean="0">
                <a:solidFill>
                  <a:srgbClr val="2F356E"/>
                </a:solidFill>
              </a:rPr>
              <a:t>Mostu.</a:t>
            </a:r>
            <a:r>
              <a:rPr lang="cs-CZ" sz="1350" b="1" dirty="0">
                <a:solidFill>
                  <a:srgbClr val="2F356E"/>
                </a:solidFill>
              </a:rPr>
              <a:t>	</a:t>
            </a: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854015" y="342000"/>
            <a:ext cx="764300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2600" b="1" dirty="0" smtClean="0">
                <a:solidFill>
                  <a:srgbClr val="F0C900"/>
                </a:solidFill>
              </a:rPr>
              <a:t>Co mohou naši zaměstnanci využívat</a:t>
            </a:r>
            <a:endParaRPr lang="cs-CZ" altLang="cs-CZ" sz="2600" b="1" dirty="0">
              <a:solidFill>
                <a:srgbClr val="F0C900"/>
              </a:solidFill>
            </a:endParaRPr>
          </a:p>
        </p:txBody>
      </p:sp>
      <p:pic>
        <p:nvPicPr>
          <p:cNvPr id="32770" name="Picture 2" descr="P:\Odbory\Systém managementu kvality\ROVNÉ PŘÍLEŽITOSTI NA MAGISTRÁTU MĚSTA MOSTU\Podklady k vytvoření projektu\MÍSTNOST ROVNÝCH PŘÍLEŽITOSTÍ\dokumenty\IMG_20190124_124930.jpg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769875"/>
            <a:ext cx="2880000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P:\Odbory\Systém managementu kvality\ROVNÉ PŘÍLEŽITOSTI NA MAGISTRÁTU MĚSTA MOSTU\Podklady k vytvoření projektu\KA 1 OSVĚTOVÉ A INFORMAČNÍ AKTIVITY\KA 1 INTERNETOVÝ PORTÁL\Otisky obrazovky k prezentaci\úvodní stra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84" y="3769875"/>
            <a:ext cx="1396205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P:\Odbory\Systém managementu kvality\ROVNÉ PŘÍLEŽITOSTI NA MAGISTRÁTU MĚSTA MOSTU\Podklady k vytvoření projektu\KA 1 OSVĚTOVÉ A INFORMAČNÍ AKTIVITY\KA 1 FLEX. FOr.PRÁCE-brožura\skladacka konečná str.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22" y="3769875"/>
            <a:ext cx="3996485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www.mesto-most.cz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95250" y="1082675"/>
            <a:ext cx="8943975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250" dirty="0" smtClean="0">
                <a:solidFill>
                  <a:srgbClr val="2F356E"/>
                </a:solidFill>
              </a:rPr>
              <a:t>V roce 2018 jsme úspěšně absolvovali druhý </a:t>
            </a:r>
            <a:r>
              <a:rPr lang="cs-CZ" sz="1250" dirty="0">
                <a:solidFill>
                  <a:srgbClr val="2F356E"/>
                </a:solidFill>
              </a:rPr>
              <a:t>genderový audit (reaudit porovnávající </a:t>
            </a:r>
            <a:r>
              <a:rPr lang="cs-CZ" sz="1250" dirty="0" smtClean="0">
                <a:solidFill>
                  <a:srgbClr val="2F356E"/>
                </a:solidFill>
              </a:rPr>
              <a:t>stav </a:t>
            </a:r>
            <a:r>
              <a:rPr lang="cs-CZ" sz="1250" dirty="0">
                <a:solidFill>
                  <a:srgbClr val="2F356E"/>
                </a:solidFill>
              </a:rPr>
              <a:t>před čtyřmi roky a </a:t>
            </a:r>
            <a:r>
              <a:rPr lang="cs-CZ" sz="1250" dirty="0" smtClean="0">
                <a:solidFill>
                  <a:srgbClr val="2F356E"/>
                </a:solidFill>
              </a:rPr>
              <a:t>aktuální</a:t>
            </a:r>
            <a:r>
              <a:rPr lang="cs-CZ" sz="1250" dirty="0" smtClean="0">
                <a:solidFill>
                  <a:srgbClr val="2F356E"/>
                </a:solidFill>
              </a:rPr>
              <a:t>).</a:t>
            </a:r>
            <a:endParaRPr lang="cs-CZ" sz="1250" dirty="0" smtClean="0">
              <a:solidFill>
                <a:srgbClr val="2F356E"/>
              </a:solidFill>
            </a:endParaRPr>
          </a:p>
          <a:p>
            <a:pPr marL="180975" indent="-180975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250" dirty="0" smtClean="0">
                <a:solidFill>
                  <a:srgbClr val="2F356E"/>
                </a:solidFill>
              </a:rPr>
              <a:t>Letos </a:t>
            </a:r>
            <a:r>
              <a:rPr lang="cs-CZ" sz="1250" dirty="0">
                <a:solidFill>
                  <a:srgbClr val="2F356E"/>
                </a:solidFill>
              </a:rPr>
              <a:t>v srpnu jsme se stejným úspěchem zakončili i druhý </a:t>
            </a:r>
            <a:r>
              <a:rPr lang="cs-CZ" sz="1250" dirty="0" smtClean="0">
                <a:solidFill>
                  <a:srgbClr val="2F356E"/>
                </a:solidFill>
              </a:rPr>
              <a:t>projekt - „Rovné </a:t>
            </a:r>
            <a:r>
              <a:rPr lang="cs-CZ" sz="1250" dirty="0">
                <a:solidFill>
                  <a:srgbClr val="2F356E"/>
                </a:solidFill>
              </a:rPr>
              <a:t>příležitosti </a:t>
            </a:r>
            <a:r>
              <a:rPr lang="cs-CZ" sz="1250" dirty="0" smtClean="0">
                <a:solidFill>
                  <a:srgbClr val="2F356E"/>
                </a:solidFill>
              </a:rPr>
              <a:t>v </a:t>
            </a:r>
            <a:r>
              <a:rPr lang="cs-CZ" sz="1250" dirty="0" smtClean="0">
                <a:solidFill>
                  <a:srgbClr val="2F356E"/>
                </a:solidFill>
              </a:rPr>
              <a:t>podmínkách </a:t>
            </a:r>
            <a:r>
              <a:rPr lang="cs-CZ" sz="1250" dirty="0">
                <a:solidFill>
                  <a:srgbClr val="2F356E"/>
                </a:solidFill>
              </a:rPr>
              <a:t>Magistrátu města </a:t>
            </a:r>
            <a:r>
              <a:rPr lang="cs-CZ" sz="1250" dirty="0" smtClean="0">
                <a:solidFill>
                  <a:srgbClr val="2F356E"/>
                </a:solidFill>
              </a:rPr>
              <a:t>Mostu“, který </a:t>
            </a:r>
            <a:r>
              <a:rPr lang="cs-CZ" sz="1250" dirty="0">
                <a:solidFill>
                  <a:srgbClr val="2F356E"/>
                </a:solidFill>
              </a:rPr>
              <a:t>byl tentokrát zaměřen směrem do úřadu a probíhal od září 2017 do srpna </a:t>
            </a:r>
            <a:r>
              <a:rPr lang="cs-CZ" sz="1250" dirty="0" smtClean="0">
                <a:solidFill>
                  <a:srgbClr val="2F356E"/>
                </a:solidFill>
              </a:rPr>
              <a:t>2019. 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50" dirty="0">
                <a:solidFill>
                  <a:srgbClr val="2F356E"/>
                </a:solidFill>
              </a:rPr>
              <a:t>V rámci projektu byly připraveny celkem čtyři semináře a workshopy zaměřené na komunikaci s hendikepovanými, gender v životě člověka, zohledňování rovných příležitostí v chodu úřadu a problematiku worklife </a:t>
            </a:r>
            <a:r>
              <a:rPr lang="cs-CZ" sz="1250" dirty="0" smtClean="0">
                <a:solidFill>
                  <a:srgbClr val="2F356E"/>
                </a:solidFill>
              </a:rPr>
              <a:t>balance.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50" dirty="0">
                <a:solidFill>
                  <a:srgbClr val="2F356E"/>
                </a:solidFill>
              </a:rPr>
              <a:t>Analýza stavu a potřeb byla realizována v červenci až srpnu </a:t>
            </a:r>
            <a:r>
              <a:rPr lang="cs-CZ" sz="1250" dirty="0" smtClean="0">
                <a:solidFill>
                  <a:srgbClr val="2F356E"/>
                </a:solidFill>
              </a:rPr>
              <a:t>2018.</a:t>
            </a:r>
            <a:endParaRPr lang="cs-CZ" sz="1250" dirty="0">
              <a:solidFill>
                <a:srgbClr val="2F356E"/>
              </a:solidFill>
            </a:endParaRP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50" dirty="0" smtClean="0">
                <a:solidFill>
                  <a:srgbClr val="2F356E"/>
                </a:solidFill>
              </a:rPr>
              <a:t>V </a:t>
            </a:r>
            <a:r>
              <a:rPr lang="cs-CZ" sz="1250" dirty="0">
                <a:solidFill>
                  <a:srgbClr val="2F356E"/>
                </a:solidFill>
              </a:rPr>
              <a:t>rámci projektu na RP </a:t>
            </a:r>
            <a:r>
              <a:rPr lang="cs-CZ" sz="1250" dirty="0" smtClean="0">
                <a:solidFill>
                  <a:srgbClr val="2F356E"/>
                </a:solidFill>
              </a:rPr>
              <a:t>proběhlo i dotazníkové šetření </a:t>
            </a:r>
            <a:r>
              <a:rPr lang="cs-CZ" sz="1250" dirty="0" smtClean="0">
                <a:solidFill>
                  <a:srgbClr val="2F356E"/>
                </a:solidFill>
              </a:rPr>
              <a:t>pro </a:t>
            </a:r>
            <a:r>
              <a:rPr lang="cs-CZ" sz="1250" dirty="0" smtClean="0">
                <a:solidFill>
                  <a:srgbClr val="2F356E"/>
                </a:solidFill>
              </a:rPr>
              <a:t>zaměstnance úřadu.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50" dirty="0" smtClean="0">
                <a:solidFill>
                  <a:srgbClr val="2F356E"/>
                </a:solidFill>
              </a:rPr>
              <a:t>V květnu 2019 se uskutečnila závěrečná </a:t>
            </a:r>
            <a:r>
              <a:rPr lang="cs-CZ" sz="1250" dirty="0">
                <a:solidFill>
                  <a:srgbClr val="2F356E"/>
                </a:solidFill>
              </a:rPr>
              <a:t>konference </a:t>
            </a:r>
            <a:r>
              <a:rPr lang="cs-CZ" sz="1250" dirty="0" smtClean="0">
                <a:solidFill>
                  <a:srgbClr val="2F356E"/>
                </a:solidFill>
              </a:rPr>
              <a:t>pro </a:t>
            </a:r>
            <a:r>
              <a:rPr lang="cs-CZ" sz="1250" dirty="0" smtClean="0">
                <a:solidFill>
                  <a:srgbClr val="2F356E"/>
                </a:solidFill>
              </a:rPr>
              <a:t>zaměstnance.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50" dirty="0" smtClean="0">
                <a:solidFill>
                  <a:srgbClr val="2F356E"/>
                </a:solidFill>
              </a:rPr>
              <a:t>Pro zástupce měst se konala konference </a:t>
            </a:r>
            <a:r>
              <a:rPr lang="cs-CZ" sz="1250" dirty="0">
                <a:solidFill>
                  <a:srgbClr val="2F356E"/>
                </a:solidFill>
              </a:rPr>
              <a:t>na téma Rovné </a:t>
            </a:r>
            <a:r>
              <a:rPr lang="cs-CZ" sz="1250" dirty="0" smtClean="0">
                <a:solidFill>
                  <a:srgbClr val="2F356E"/>
                </a:solidFill>
              </a:rPr>
              <a:t>příležitosti s cílem sdílet dobrou praxi.</a:t>
            </a:r>
            <a:endParaRPr lang="cs-CZ" sz="1250" dirty="0" smtClean="0">
              <a:solidFill>
                <a:srgbClr val="2F356E"/>
              </a:solidFill>
            </a:endParaRP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50" dirty="0" smtClean="0">
                <a:solidFill>
                  <a:srgbClr val="2F356E"/>
                </a:solidFill>
              </a:rPr>
              <a:t>Vznikly dva </a:t>
            </a:r>
            <a:r>
              <a:rPr lang="cs-CZ" sz="1250" dirty="0">
                <a:solidFill>
                  <a:srgbClr val="2F356E"/>
                </a:solidFill>
              </a:rPr>
              <a:t>strategické dokumenty, které jsou určeny nejen k rozboru, ale zejména k dalšímu rozvoji RP na </a:t>
            </a:r>
            <a:r>
              <a:rPr lang="cs-CZ" sz="1250" dirty="0" smtClean="0">
                <a:solidFill>
                  <a:srgbClr val="2F356E"/>
                </a:solidFill>
              </a:rPr>
              <a:t>magistrátu – Plán podpory rovnosti žen a mužů a Akční plán pro uplatnění gender mainstreamingu.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50" dirty="0" smtClean="0">
                <a:solidFill>
                  <a:srgbClr val="2F356E"/>
                </a:solidFill>
              </a:rPr>
              <a:t>V rámci firemního dobrovolnického dne jsme </a:t>
            </a:r>
            <a:r>
              <a:rPr lang="cs-CZ" sz="1250" dirty="0" smtClean="0">
                <a:solidFill>
                  <a:srgbClr val="2F356E"/>
                </a:solidFill>
              </a:rPr>
              <a:t>letos již popáté </a:t>
            </a:r>
            <a:r>
              <a:rPr lang="cs-CZ" sz="1250" dirty="0" smtClean="0">
                <a:solidFill>
                  <a:srgbClr val="2F356E"/>
                </a:solidFill>
              </a:rPr>
              <a:t>pomáhali </a:t>
            </a:r>
            <a:r>
              <a:rPr lang="cs-CZ" sz="1250" dirty="0" smtClean="0">
                <a:solidFill>
                  <a:srgbClr val="2F356E"/>
                </a:solidFill>
              </a:rPr>
              <a:t>veřejně prospěšným organizacím na Mostecku.</a:t>
            </a:r>
            <a:endParaRPr lang="cs-CZ" sz="600" dirty="0">
              <a:solidFill>
                <a:srgbClr val="2F356E"/>
              </a:solidFill>
            </a:endParaRP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854015" y="342000"/>
            <a:ext cx="764300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2600" b="1" dirty="0" smtClean="0">
                <a:solidFill>
                  <a:srgbClr val="F0C900"/>
                </a:solidFill>
              </a:rPr>
              <a:t>Co všechno jsme absolvovali</a:t>
            </a:r>
            <a:endParaRPr lang="cs-CZ" altLang="cs-CZ" sz="2600" b="1" dirty="0">
              <a:solidFill>
                <a:srgbClr val="F0C900"/>
              </a:solidFill>
            </a:endParaRPr>
          </a:p>
        </p:txBody>
      </p:sp>
      <p:pic>
        <p:nvPicPr>
          <p:cNvPr id="5131" name="Picture 11" descr="P:\Odbory\Systém managementu kvality\ROVNÉ PŘÍLEŽITOSTI NA MAGISTRÁTU MĚSTA MOSTU\Podklady k vytvoření projektu\KA 1 OSVĚTOVÉ A INFORMAČNÍ AKTIVITY\KA 1 ZÁVĚREČNÉ SETKÁNÍ\foto\IMG_1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7" y="3805756"/>
            <a:ext cx="2784000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:\Odbory\Systém managementu kvality\ROVNÉ PŘÍLEŽITOSTI NA MAGISTRÁTU MĚSTA MOSTU\Podklady k vytvoření projektu\KA 1 OSVĚTOVÉ A INFORMAČNÍ AKTIVITY\KA 1 MOTIVAČNÍ SEMINÁŘE\FOTOGRAFIE Z AKCÍ\workshop 16.2.2018\IMG_20180216_104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37" y="3805756"/>
            <a:ext cx="2784000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P:\Odbory\Systém managementu kvality\SPOLEČENSKÁ ODPOVĚDNOST\FOTOGALERIE Z AKCÍ MmM\FIREMNÍ DOBROVOLNICTVÍ\2018\Dobrovolnictví fotoaparátem tiskového\41866235_1044231552428060_8225901307249033216_n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r="14941"/>
          <a:stretch/>
        </p:blipFill>
        <p:spPr bwMode="auto">
          <a:xfrm>
            <a:off x="6113703" y="3791109"/>
            <a:ext cx="2782800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www.mesto-most.cz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95250" y="1082675"/>
            <a:ext cx="8943975" cy="2662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450" b="1" dirty="0">
                <a:solidFill>
                  <a:srgbClr val="2F356E"/>
                </a:solidFill>
              </a:rPr>
              <a:t>Magistrát bez </a:t>
            </a:r>
            <a:r>
              <a:rPr lang="cs-CZ" sz="1450" b="1" dirty="0" smtClean="0">
                <a:solidFill>
                  <a:srgbClr val="2F356E"/>
                </a:solidFill>
              </a:rPr>
              <a:t>bariér </a:t>
            </a:r>
            <a:r>
              <a:rPr lang="cs-CZ" sz="1450" dirty="0">
                <a:solidFill>
                  <a:srgbClr val="2F356E"/>
                </a:solidFill>
              </a:rPr>
              <a:t>- instalovány </a:t>
            </a:r>
            <a:r>
              <a:rPr lang="cs-CZ" sz="1450" dirty="0" smtClean="0">
                <a:solidFill>
                  <a:srgbClr val="2F356E"/>
                </a:solidFill>
              </a:rPr>
              <a:t>štítky </a:t>
            </a:r>
            <a:r>
              <a:rPr lang="cs-CZ" sz="1450" dirty="0">
                <a:solidFill>
                  <a:srgbClr val="2F356E"/>
                </a:solidFill>
              </a:rPr>
              <a:t>pro nevidomé a slabozraké, na webových stránkách je </a:t>
            </a:r>
            <a:r>
              <a:rPr lang="cs-CZ" sz="1450" dirty="0">
                <a:solidFill>
                  <a:srgbClr val="2F356E"/>
                </a:solidFill>
              </a:rPr>
              <a:t/>
            </a:r>
            <a:br>
              <a:rPr lang="cs-CZ" sz="1450" dirty="0">
                <a:solidFill>
                  <a:srgbClr val="2F356E"/>
                </a:solidFill>
              </a:rPr>
            </a:br>
            <a:r>
              <a:rPr lang="cs-CZ" sz="1450" dirty="0" smtClean="0">
                <a:solidFill>
                  <a:srgbClr val="2F356E"/>
                </a:solidFill>
              </a:rPr>
              <a:t>k </a:t>
            </a:r>
            <a:r>
              <a:rPr lang="cs-CZ" sz="1450" dirty="0">
                <a:solidFill>
                  <a:srgbClr val="2F356E"/>
                </a:solidFill>
              </a:rPr>
              <a:t>dispozici itinerář tras </a:t>
            </a:r>
            <a:r>
              <a:rPr lang="cs-CZ" sz="1450" dirty="0" smtClean="0">
                <a:solidFill>
                  <a:srgbClr val="2F356E"/>
                </a:solidFill>
              </a:rPr>
              <a:t>MHD a zvukový majáček u vchodu, letos zvukový alarm instalován i do výtahů.</a:t>
            </a:r>
          </a:p>
          <a:p>
            <a:pPr marL="180975" indent="-180975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450" b="1" dirty="0">
                <a:solidFill>
                  <a:srgbClr val="2F356E"/>
                </a:solidFill>
              </a:rPr>
              <a:t>Říjen pro neziskovky </a:t>
            </a:r>
            <a:r>
              <a:rPr lang="cs-CZ" sz="1450" dirty="0">
                <a:solidFill>
                  <a:srgbClr val="2F356E"/>
                </a:solidFill>
              </a:rPr>
              <a:t>- měsíc říjen je již tradičně spjat s touto veřejnou akcí. V jeho průběhu se našim občanům i širší veřejnosti </a:t>
            </a:r>
            <a:r>
              <a:rPr lang="cs-CZ" sz="1450" dirty="0" smtClean="0">
                <a:solidFill>
                  <a:srgbClr val="2F356E"/>
                </a:solidFill>
              </a:rPr>
              <a:t>představily </a:t>
            </a:r>
            <a:r>
              <a:rPr lang="cs-CZ" sz="1450" dirty="0">
                <a:solidFill>
                  <a:srgbClr val="2F356E"/>
                </a:solidFill>
              </a:rPr>
              <a:t>pod patronátem odboru sociálních věcí neziskové a příspěvkové organizace působící na Mostecku</a:t>
            </a:r>
            <a:r>
              <a:rPr lang="cs-CZ" sz="1450" dirty="0" smtClean="0">
                <a:solidFill>
                  <a:srgbClr val="2F356E"/>
                </a:solidFill>
              </a:rPr>
              <a:t>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450" b="1" dirty="0">
                <a:solidFill>
                  <a:srgbClr val="2F356E"/>
                </a:solidFill>
              </a:rPr>
              <a:t>IV. Komunitní plán sociálních služeb a prorodinných aktivit </a:t>
            </a:r>
            <a:r>
              <a:rPr lang="cs-CZ" sz="1450" b="1" dirty="0" smtClean="0">
                <a:solidFill>
                  <a:srgbClr val="2F356E"/>
                </a:solidFill>
              </a:rPr>
              <a:t>města </a:t>
            </a:r>
            <a:r>
              <a:rPr lang="cs-CZ" sz="1450" dirty="0" smtClean="0">
                <a:solidFill>
                  <a:srgbClr val="2F356E"/>
                </a:solidFill>
              </a:rPr>
              <a:t>s cílem mít </a:t>
            </a:r>
            <a:r>
              <a:rPr lang="cs-CZ" sz="1450" dirty="0">
                <a:solidFill>
                  <a:srgbClr val="2F356E"/>
                </a:solidFill>
              </a:rPr>
              <a:t>v roce 2022 ve městě stabilní a trvale udržitelnou sít sociálních služeb, služeb navazujících, volnočasových a prorodinných aktivit, která dokáže flexibilně reagovat na vyvíjející se potřeby občanů města. </a:t>
            </a:r>
            <a:r>
              <a:rPr lang="cs-CZ" sz="1450" dirty="0" smtClean="0">
                <a:solidFill>
                  <a:srgbClr val="2F356E"/>
                </a:solidFill>
              </a:rPr>
              <a:t>IV</a:t>
            </a:r>
            <a:r>
              <a:rPr lang="cs-CZ" sz="1450" dirty="0">
                <a:solidFill>
                  <a:srgbClr val="2F356E"/>
                </a:solidFill>
              </a:rPr>
              <a:t>. komunitní plán </a:t>
            </a:r>
            <a:r>
              <a:rPr lang="cs-CZ" sz="1450" dirty="0" smtClean="0">
                <a:solidFill>
                  <a:srgbClr val="2F356E"/>
                </a:solidFill>
              </a:rPr>
              <a:t>bude usilovat i o </a:t>
            </a:r>
            <a:r>
              <a:rPr lang="cs-CZ" sz="1450" dirty="0">
                <a:solidFill>
                  <a:srgbClr val="2F356E"/>
                </a:solidFill>
              </a:rPr>
              <a:t>rozvoj služeb pro osoby s duševním onemocněním. </a:t>
            </a:r>
            <a:r>
              <a:rPr lang="cs-CZ" sz="1450" dirty="0" smtClean="0">
                <a:solidFill>
                  <a:srgbClr val="2F356E"/>
                </a:solidFill>
              </a:rPr>
              <a:t>Plánování </a:t>
            </a:r>
            <a:r>
              <a:rPr lang="cs-CZ" sz="1450" dirty="0">
                <a:solidFill>
                  <a:srgbClr val="2F356E"/>
                </a:solidFill>
              </a:rPr>
              <a:t>se účastní společně s městem Most dalších 51 subjektů/organizací. Vzhledem ke svému počtu jsou rozděleny do 3 pracovních, tzv. koordinačních </a:t>
            </a:r>
            <a:r>
              <a:rPr lang="cs-CZ" sz="1450" dirty="0" smtClean="0">
                <a:solidFill>
                  <a:srgbClr val="2F356E"/>
                </a:solidFill>
              </a:rPr>
              <a:t>skupin.</a:t>
            </a: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854015" y="342000"/>
            <a:ext cx="764300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2600" b="1" dirty="0" smtClean="0">
                <a:solidFill>
                  <a:srgbClr val="F0C900"/>
                </a:solidFill>
              </a:rPr>
              <a:t>Co jsme připravili pro naše občany</a:t>
            </a:r>
            <a:endParaRPr lang="cs-CZ" altLang="cs-CZ" sz="2600" b="1" dirty="0">
              <a:solidFill>
                <a:srgbClr val="F0C900"/>
              </a:solidFill>
            </a:endParaRPr>
          </a:p>
        </p:txBody>
      </p:sp>
      <p:pic>
        <p:nvPicPr>
          <p:cNvPr id="2" name="Obrázek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3"/>
          <a:stretch/>
        </p:blipFill>
        <p:spPr>
          <a:xfrm>
            <a:off x="333521" y="3780000"/>
            <a:ext cx="2160000" cy="2088000"/>
          </a:xfrm>
          <a:prstGeom prst="rect">
            <a:avLst/>
          </a:prstGeom>
          <a:ln>
            <a:solidFill>
              <a:srgbClr val="2F356E"/>
            </a:solidFill>
          </a:ln>
        </p:spPr>
      </p:pic>
      <p:pic>
        <p:nvPicPr>
          <p:cNvPr id="4" name="Obrázek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r="5807" b="6400"/>
          <a:stretch/>
        </p:blipFill>
        <p:spPr>
          <a:xfrm rot="16200000">
            <a:off x="6732000" y="3780000"/>
            <a:ext cx="2160000" cy="2088000"/>
          </a:xfrm>
          <a:prstGeom prst="rect">
            <a:avLst/>
          </a:prstGeom>
          <a:ln>
            <a:solidFill>
              <a:srgbClr val="2F356E"/>
            </a:solidFill>
          </a:ln>
        </p:spPr>
      </p:pic>
      <p:pic>
        <p:nvPicPr>
          <p:cNvPr id="34818" name="Picture 2" descr="I:\Plocha\6a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85" y="3780000"/>
            <a:ext cx="1620000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I:\Plocha\6bb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33" y="3780000"/>
            <a:ext cx="1620000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www.mesto-most.cz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95250" y="1082675"/>
            <a:ext cx="8943975" cy="3208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Oblastní charita Most </a:t>
            </a:r>
            <a:r>
              <a:rPr lang="cs-CZ" sz="1200" dirty="0" smtClean="0">
                <a:solidFill>
                  <a:srgbClr val="2F356E"/>
                </a:solidFill>
              </a:rPr>
              <a:t>- </a:t>
            </a:r>
            <a:r>
              <a:rPr lang="cs-CZ" sz="1200" dirty="0">
                <a:solidFill>
                  <a:srgbClr val="2F356E"/>
                </a:solidFill>
              </a:rPr>
              <a:t>začala poskytovat od ledna 2018 projekt na Rozšíření charitativních služeb v Mostě</a:t>
            </a:r>
            <a:r>
              <a:rPr lang="cs-CZ" sz="1200" dirty="0" smtClean="0">
                <a:solidFill>
                  <a:srgbClr val="2F356E"/>
                </a:solidFill>
              </a:rPr>
              <a:t>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2F356E"/>
                </a:solidFill>
              </a:rPr>
              <a:t>Městská policie Most pokračuje </a:t>
            </a:r>
            <a:r>
              <a:rPr lang="cs-CZ" sz="1200" dirty="0" smtClean="0">
                <a:solidFill>
                  <a:srgbClr val="2F356E"/>
                </a:solidFill>
              </a:rPr>
              <a:t>ve dvou projektech zaměřených na </a:t>
            </a:r>
            <a:r>
              <a:rPr lang="cs-CZ" sz="1200" b="1" dirty="0" smtClean="0">
                <a:solidFill>
                  <a:srgbClr val="2F356E"/>
                </a:solidFill>
              </a:rPr>
              <a:t>prevenci </a:t>
            </a:r>
            <a:r>
              <a:rPr lang="cs-CZ" sz="1200" b="1" dirty="0" smtClean="0">
                <a:solidFill>
                  <a:srgbClr val="2F356E"/>
                </a:solidFill>
              </a:rPr>
              <a:t>kriminality </a:t>
            </a:r>
            <a:r>
              <a:rPr lang="cs-CZ" sz="1200" b="1" dirty="0" smtClean="0">
                <a:solidFill>
                  <a:srgbClr val="2F356E"/>
                </a:solidFill>
              </a:rPr>
              <a:t>ve městě</a:t>
            </a:r>
            <a:r>
              <a:rPr lang="cs-CZ" sz="1200" dirty="0" smtClean="0">
                <a:solidFill>
                  <a:srgbClr val="2F356E"/>
                </a:solidFill>
              </a:rPr>
              <a:t>.</a:t>
            </a:r>
            <a:endParaRPr lang="cs-CZ" sz="1200" dirty="0" smtClean="0">
              <a:solidFill>
                <a:srgbClr val="2F356E"/>
              </a:solidFill>
            </a:endParaRP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Pilotní ověření implementace systému sociálního bydlení na lokální úrovni v obci Most </a:t>
            </a:r>
            <a:r>
              <a:rPr lang="cs-CZ" sz="1200" dirty="0" smtClean="0">
                <a:solidFill>
                  <a:srgbClr val="2F356E"/>
                </a:solidFill>
              </a:rPr>
              <a:t>běží již třetím rokem.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>
                <a:solidFill>
                  <a:srgbClr val="2F356E"/>
                </a:solidFill>
              </a:rPr>
              <a:t>Nízkoprahové zařízení pro děti a mládež Svět </a:t>
            </a:r>
            <a:r>
              <a:rPr lang="cs-CZ" sz="1200" b="1" dirty="0" smtClean="0">
                <a:solidFill>
                  <a:srgbClr val="2F356E"/>
                </a:solidFill>
              </a:rPr>
              <a:t>a Nízkoprahové </a:t>
            </a:r>
            <a:r>
              <a:rPr lang="cs-CZ" sz="1200" b="1" dirty="0" smtClean="0">
                <a:solidFill>
                  <a:srgbClr val="2F356E"/>
                </a:solidFill>
              </a:rPr>
              <a:t>zařízení pro děti a </a:t>
            </a:r>
            <a:r>
              <a:rPr lang="cs-CZ" sz="1200" b="1" dirty="0" smtClean="0">
                <a:solidFill>
                  <a:srgbClr val="2F356E"/>
                </a:solidFill>
              </a:rPr>
              <a:t>mládež </a:t>
            </a:r>
            <a:r>
              <a:rPr lang="cs-CZ" sz="1200" dirty="0" smtClean="0">
                <a:solidFill>
                  <a:srgbClr val="2F356E"/>
                </a:solidFill>
              </a:rPr>
              <a:t>– </a:t>
            </a:r>
            <a:r>
              <a:rPr lang="cs-CZ" sz="1200" dirty="0" smtClean="0">
                <a:solidFill>
                  <a:srgbClr val="2F356E"/>
                </a:solidFill>
              </a:rPr>
              <a:t>dvě nízkoprahová zařízení pro děti od 6 do 15 let a mládež od 15 do 26 let.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Klub národnostních menšin </a:t>
            </a:r>
            <a:r>
              <a:rPr lang="cs-CZ" sz="1200" dirty="0" smtClean="0">
                <a:solidFill>
                  <a:srgbClr val="2F356E"/>
                </a:solidFill>
              </a:rPr>
              <a:t>– zázemí pro pořádání kulturních a vzdělávacích akcí zaměřených na integraci občanů hlásících se </a:t>
            </a:r>
            <a:r>
              <a:rPr lang="cs-CZ" sz="1200" dirty="0" smtClean="0">
                <a:solidFill>
                  <a:srgbClr val="2F356E"/>
                </a:solidFill>
              </a:rPr>
              <a:t>k </a:t>
            </a:r>
            <a:r>
              <a:rPr lang="cs-CZ" sz="1200" dirty="0" smtClean="0">
                <a:solidFill>
                  <a:srgbClr val="2F356E"/>
                </a:solidFill>
              </a:rPr>
              <a:t>národnostním a etnickým menšinám.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Klub seniorů Most </a:t>
            </a:r>
            <a:r>
              <a:rPr lang="cs-CZ" sz="1200" dirty="0" smtClean="0">
                <a:solidFill>
                  <a:srgbClr val="2F356E"/>
                </a:solidFill>
              </a:rPr>
              <a:t>– služby a aktivity pro osoby se zdravotním </a:t>
            </a:r>
            <a:r>
              <a:rPr lang="cs-CZ" sz="1200" dirty="0" smtClean="0">
                <a:solidFill>
                  <a:srgbClr val="2F356E"/>
                </a:solidFill>
              </a:rPr>
              <a:t>znevýhodněním a </a:t>
            </a:r>
            <a:r>
              <a:rPr lang="cs-CZ" sz="1200" dirty="0" smtClean="0">
                <a:solidFill>
                  <a:srgbClr val="2F356E"/>
                </a:solidFill>
              </a:rPr>
              <a:t>seniory.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Komise pro občanské obřady a akce města </a:t>
            </a:r>
            <a:r>
              <a:rPr lang="cs-CZ" sz="1200" dirty="0" smtClean="0">
                <a:solidFill>
                  <a:srgbClr val="2F356E"/>
                </a:solidFill>
              </a:rPr>
              <a:t>– vítání občánků, svatby, obnovené sňatky, gratulace 90 a víceletým občanům.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Taxík Maxík </a:t>
            </a:r>
            <a:r>
              <a:rPr lang="cs-CZ" sz="1200" dirty="0" smtClean="0">
                <a:solidFill>
                  <a:srgbClr val="2F356E"/>
                </a:solidFill>
              </a:rPr>
              <a:t>– cenově zvýhodněný pohyb po městě </a:t>
            </a:r>
            <a:r>
              <a:rPr lang="cs-CZ" sz="1200" dirty="0">
                <a:solidFill>
                  <a:srgbClr val="2F356E"/>
                </a:solidFill>
              </a:rPr>
              <a:t>pro seniory nad 70 let a zdravotně znevýhodněné </a:t>
            </a:r>
            <a:r>
              <a:rPr lang="cs-CZ" sz="1200" dirty="0" smtClean="0">
                <a:solidFill>
                  <a:srgbClr val="2F356E"/>
                </a:solidFill>
              </a:rPr>
              <a:t>občany. </a:t>
            </a:r>
            <a:r>
              <a:rPr lang="cs-CZ" sz="1200" dirty="0" smtClean="0">
                <a:solidFill>
                  <a:srgbClr val="2F356E"/>
                </a:solidFill>
              </a:rPr>
              <a:t>V provozu od </a:t>
            </a:r>
            <a:r>
              <a:rPr lang="cs-CZ" sz="1200" dirty="0" smtClean="0">
                <a:solidFill>
                  <a:srgbClr val="2F356E"/>
                </a:solidFill>
              </a:rPr>
              <a:t>ledna 2018.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Mobilní rozhlas</a:t>
            </a:r>
            <a:r>
              <a:rPr lang="cs-CZ" sz="1200" b="1" dirty="0">
                <a:solidFill>
                  <a:srgbClr val="2F356E"/>
                </a:solidFill>
              </a:rPr>
              <a:t> </a:t>
            </a:r>
            <a:r>
              <a:rPr lang="cs-CZ" sz="1200" dirty="0">
                <a:solidFill>
                  <a:srgbClr val="2F356E"/>
                </a:solidFill>
              </a:rPr>
              <a:t>– nová komunikační platforma, kterou město Most zavedlo od září 2019 pro své občany a návštěvníky města.</a:t>
            </a:r>
            <a:endParaRPr lang="cs-CZ" sz="1200" dirty="0" smtClean="0">
              <a:solidFill>
                <a:srgbClr val="2F356E"/>
              </a:solidFill>
            </a:endParaRP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RP v projektu MAP </a:t>
            </a:r>
            <a:r>
              <a:rPr lang="cs-CZ" sz="1200" dirty="0">
                <a:solidFill>
                  <a:srgbClr val="2F356E"/>
                </a:solidFill>
              </a:rPr>
              <a:t>– pracovní skupina pro rovné příležitosti </a:t>
            </a:r>
            <a:r>
              <a:rPr lang="cs-CZ" sz="1200" dirty="0" smtClean="0">
                <a:solidFill>
                  <a:srgbClr val="2F356E"/>
                </a:solidFill>
              </a:rPr>
              <a:t>vyhodnocuje </a:t>
            </a:r>
            <a:r>
              <a:rPr lang="cs-CZ" sz="1200" dirty="0">
                <a:solidFill>
                  <a:srgbClr val="2F356E"/>
                </a:solidFill>
              </a:rPr>
              <a:t>aktuální stav rovných příležitostí ve školství na Mostecku, </a:t>
            </a:r>
            <a:r>
              <a:rPr lang="cs-CZ" sz="1200" dirty="0" smtClean="0">
                <a:solidFill>
                  <a:srgbClr val="2F356E"/>
                </a:solidFill>
              </a:rPr>
              <a:t>popisuje </a:t>
            </a:r>
            <a:r>
              <a:rPr lang="cs-CZ" sz="1200" dirty="0">
                <a:solidFill>
                  <a:srgbClr val="2F356E"/>
                </a:solidFill>
              </a:rPr>
              <a:t>příčiny </a:t>
            </a:r>
            <a:r>
              <a:rPr lang="cs-CZ" sz="1200" dirty="0" smtClean="0">
                <a:solidFill>
                  <a:srgbClr val="2F356E"/>
                </a:solidFill>
              </a:rPr>
              <a:t>stavu </a:t>
            </a:r>
            <a:r>
              <a:rPr lang="cs-CZ" sz="1200" dirty="0">
                <a:solidFill>
                  <a:srgbClr val="2F356E"/>
                </a:solidFill>
              </a:rPr>
              <a:t>a prostřednictvím aktivit </a:t>
            </a:r>
            <a:r>
              <a:rPr lang="cs-CZ" sz="1200" dirty="0" smtClean="0">
                <a:solidFill>
                  <a:srgbClr val="2F356E"/>
                </a:solidFill>
              </a:rPr>
              <a:t>nastavuje </a:t>
            </a:r>
            <a:r>
              <a:rPr lang="cs-CZ" sz="1200" dirty="0">
                <a:solidFill>
                  <a:srgbClr val="2F356E"/>
                </a:solidFill>
              </a:rPr>
              <a:t>nápravná opatření, </a:t>
            </a:r>
            <a:r>
              <a:rPr lang="cs-CZ" sz="1200" dirty="0" smtClean="0">
                <a:solidFill>
                  <a:srgbClr val="2F356E"/>
                </a:solidFill>
              </a:rPr>
              <a:t>vedoucí k </a:t>
            </a:r>
            <a:r>
              <a:rPr lang="cs-CZ" sz="1200" dirty="0">
                <a:solidFill>
                  <a:srgbClr val="2F356E"/>
                </a:solidFill>
              </a:rPr>
              <a:t>eliminaci nežádoucí selektivity ve </a:t>
            </a:r>
            <a:r>
              <a:rPr lang="cs-CZ" sz="1200" dirty="0" smtClean="0">
                <a:solidFill>
                  <a:srgbClr val="2F356E"/>
                </a:solidFill>
              </a:rPr>
              <a:t>školství.</a:t>
            </a: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854015" y="342000"/>
            <a:ext cx="764300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2600" b="1" dirty="0" smtClean="0">
                <a:solidFill>
                  <a:srgbClr val="F0C900"/>
                </a:solidFill>
              </a:rPr>
              <a:t>Co jsme připravili pro naše občany</a:t>
            </a:r>
            <a:endParaRPr lang="cs-CZ" altLang="cs-CZ" sz="2600" b="1" dirty="0">
              <a:solidFill>
                <a:srgbClr val="F0C900"/>
              </a:solidFill>
            </a:endParaRPr>
          </a:p>
        </p:txBody>
      </p:sp>
      <p:pic>
        <p:nvPicPr>
          <p:cNvPr id="2" name="Obráze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4285127"/>
            <a:ext cx="2520000" cy="1620000"/>
          </a:xfrm>
          <a:prstGeom prst="rect">
            <a:avLst/>
          </a:prstGeom>
          <a:ln>
            <a:solidFill>
              <a:srgbClr val="2F356E"/>
            </a:solidFill>
          </a:ln>
        </p:spPr>
      </p:pic>
      <p:pic>
        <p:nvPicPr>
          <p:cNvPr id="3" name="Obrázek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12" y="4285127"/>
            <a:ext cx="2520000" cy="1620000"/>
          </a:xfrm>
          <a:prstGeom prst="rect">
            <a:avLst/>
          </a:prstGeom>
          <a:ln>
            <a:solidFill>
              <a:srgbClr val="2F356E"/>
            </a:solidFill>
          </a:ln>
        </p:spPr>
      </p:pic>
      <p:pic>
        <p:nvPicPr>
          <p:cNvPr id="4" name="Obrázek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44" y="4285127"/>
            <a:ext cx="2520000" cy="1620000"/>
          </a:xfrm>
          <a:prstGeom prst="rect">
            <a:avLst/>
          </a:prstGeom>
          <a:ln>
            <a:solidFill>
              <a:srgbClr val="2F356E"/>
            </a:solidFill>
          </a:ln>
        </p:spPr>
      </p:pic>
    </p:spTree>
    <p:extLst>
      <p:ext uri="{BB962C8B-B14F-4D97-AF65-F5344CB8AC3E}">
        <p14:creationId xmlns:p14="http://schemas.microsoft.com/office/powerpoint/2010/main" val="37595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www.mesto-most.cz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95250" y="1082675"/>
            <a:ext cx="8943975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rgbClr val="2F356E"/>
                </a:solidFill>
              </a:rPr>
              <a:t>Rovné příležitosti na webu města: </a:t>
            </a:r>
            <a:r>
              <a:rPr lang="pl-PL" sz="1400" dirty="0">
                <a:solidFill>
                  <a:srgbClr val="2F356E"/>
                </a:solidFill>
                <a:hlinkClick r:id="rId3"/>
              </a:rPr>
              <a:t>https://</a:t>
            </a:r>
            <a:r>
              <a:rPr lang="pl-PL" sz="1400" dirty="0" smtClean="0">
                <a:solidFill>
                  <a:srgbClr val="2F356E"/>
                </a:solidFill>
                <a:hlinkClick r:id="rId3"/>
              </a:rPr>
              <a:t>www.mesto-most.cz/rovne-prilezitosti/ds-3839/p1=62118</a:t>
            </a:r>
            <a:endParaRPr lang="pl-PL" sz="1400" dirty="0" smtClean="0">
              <a:solidFill>
                <a:srgbClr val="2F356E"/>
              </a:solidFill>
            </a:endParaRP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pl-PL" sz="1400" dirty="0" smtClean="0">
                <a:solidFill>
                  <a:srgbClr val="2F356E"/>
                </a:solidFill>
              </a:rPr>
              <a:t>Konference </a:t>
            </a:r>
            <a:r>
              <a:rPr lang="pl-PL" sz="1400" dirty="0">
                <a:solidFill>
                  <a:srgbClr val="2F356E"/>
                </a:solidFill>
              </a:rPr>
              <a:t>na rovné příležitosti</a:t>
            </a:r>
            <a:r>
              <a:rPr lang="pl-PL" sz="1400" dirty="0" smtClean="0">
                <a:solidFill>
                  <a:srgbClr val="2F356E"/>
                </a:solidFill>
              </a:rPr>
              <a:t>: </a:t>
            </a:r>
            <a:r>
              <a:rPr lang="pl-PL" sz="1400" dirty="0" smtClean="0">
                <a:solidFill>
                  <a:srgbClr val="2F356E"/>
                </a:solidFill>
                <a:hlinkClick r:id="rId4"/>
              </a:rPr>
              <a:t>https</a:t>
            </a:r>
            <a:r>
              <a:rPr lang="pl-PL" sz="1400" dirty="0">
                <a:solidFill>
                  <a:srgbClr val="2F356E"/>
                </a:solidFill>
                <a:hlinkClick r:id="rId4"/>
              </a:rPr>
              <a:t>://</a:t>
            </a:r>
            <a:r>
              <a:rPr lang="pl-PL" sz="1400" dirty="0" smtClean="0">
                <a:solidFill>
                  <a:srgbClr val="2F356E"/>
                </a:solidFill>
                <a:hlinkClick r:id="rId4"/>
              </a:rPr>
              <a:t>www.mesto-most.cz/setkani-zastupcu-mest-u-kulateho-stolu/d-35129/p1=62118</a:t>
            </a:r>
            <a:endParaRPr lang="pl-PL" sz="1400" dirty="0" smtClean="0">
              <a:solidFill>
                <a:srgbClr val="2F356E"/>
              </a:solidFill>
            </a:endParaRPr>
          </a:p>
          <a:p>
            <a:pPr marL="180975" lvl="1" algn="l">
              <a:spcBef>
                <a:spcPts val="300"/>
              </a:spcBef>
              <a:defRPr/>
            </a:pPr>
            <a:r>
              <a:rPr lang="pl-PL" sz="1400" dirty="0" smtClean="0">
                <a:solidFill>
                  <a:srgbClr val="2F356E"/>
                </a:solidFill>
                <a:hlinkClick r:id="rId5"/>
              </a:rPr>
              <a:t>http</a:t>
            </a:r>
            <a:r>
              <a:rPr lang="pl-PL" sz="1400" dirty="0">
                <a:solidFill>
                  <a:srgbClr val="2F356E"/>
                </a:solidFill>
                <a:hlinkClick r:id="rId5"/>
              </a:rPr>
              <a:t>://</a:t>
            </a:r>
            <a:r>
              <a:rPr lang="pl-PL" sz="1400" dirty="0" smtClean="0">
                <a:solidFill>
                  <a:srgbClr val="2F356E"/>
                </a:solidFill>
                <a:hlinkClick r:id="rId5"/>
              </a:rPr>
              <a:t>listy.mesto-most.cz/rovne-prilezitosti-jsou-sanci/d-13428/p2=905</a:t>
            </a:r>
            <a:endParaRPr lang="pl-PL" sz="1400" dirty="0" smtClean="0">
              <a:solidFill>
                <a:srgbClr val="2F356E"/>
              </a:solidFill>
            </a:endParaRPr>
          </a:p>
          <a:p>
            <a:pPr marL="180975" indent="-180975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2F356E"/>
                </a:solidFill>
              </a:rPr>
              <a:t>Sdílení dobré praxe RP na webových </a:t>
            </a:r>
            <a:r>
              <a:rPr lang="pl-PL" sz="1400" dirty="0" smtClean="0">
                <a:solidFill>
                  <a:srgbClr val="2F356E"/>
                </a:solidFill>
              </a:rPr>
              <a:t>stránkách: </a:t>
            </a:r>
            <a:r>
              <a:rPr lang="pl-PL" sz="1400" dirty="0" smtClean="0">
                <a:solidFill>
                  <a:srgbClr val="2F356E"/>
                </a:solidFill>
                <a:hlinkClick r:id="rId3"/>
              </a:rPr>
              <a:t>https</a:t>
            </a:r>
            <a:r>
              <a:rPr lang="pl-PL" sz="1400" dirty="0">
                <a:solidFill>
                  <a:srgbClr val="2F356E"/>
                </a:solidFill>
                <a:hlinkClick r:id="rId3"/>
              </a:rPr>
              <a:t>://</a:t>
            </a:r>
            <a:r>
              <a:rPr lang="pl-PL" sz="1400" dirty="0" smtClean="0">
                <a:solidFill>
                  <a:srgbClr val="2F356E"/>
                </a:solidFill>
                <a:hlinkClick r:id="rId3"/>
              </a:rPr>
              <a:t>www.mesto-most.cz/rovne-prilezitosti/ds-3839/p1=62118</a:t>
            </a:r>
            <a:endParaRPr lang="pl-PL" sz="1400" dirty="0" smtClean="0">
              <a:solidFill>
                <a:srgbClr val="2F356E"/>
              </a:solidFill>
            </a:endParaRPr>
          </a:p>
          <a:p>
            <a:pPr marL="180975" indent="-180975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2F356E"/>
                </a:solidFill>
              </a:rPr>
              <a:t>Kronika našeho firemního dobrovolnictví je také na webu </a:t>
            </a:r>
            <a:r>
              <a:rPr lang="pl-PL" sz="1400" dirty="0" smtClean="0">
                <a:solidFill>
                  <a:srgbClr val="2F356E"/>
                </a:solidFill>
              </a:rPr>
              <a:t>města: </a:t>
            </a:r>
            <a:r>
              <a:rPr lang="pl-PL" sz="1400" dirty="0" smtClean="0">
                <a:solidFill>
                  <a:srgbClr val="F0C900"/>
                </a:solidFill>
                <a:hlinkClick r:id="rId6"/>
              </a:rPr>
              <a:t>https</a:t>
            </a:r>
            <a:r>
              <a:rPr lang="pl-PL" sz="1400" dirty="0">
                <a:solidFill>
                  <a:srgbClr val="F0C900"/>
                </a:solidFill>
                <a:hlinkClick r:id="rId6"/>
              </a:rPr>
              <a:t>://</a:t>
            </a:r>
            <a:r>
              <a:rPr lang="pl-PL" sz="1400" dirty="0" smtClean="0">
                <a:solidFill>
                  <a:srgbClr val="F0C900"/>
                </a:solidFill>
                <a:hlinkClick r:id="rId6"/>
              </a:rPr>
              <a:t>www.mesto-most.cz/firemni-dobrovolnictvi-a-magistrat-mesta-mostu/d-28701/p1=62117</a:t>
            </a:r>
            <a:r>
              <a:rPr lang="pl-PL" sz="1400" dirty="0">
                <a:solidFill>
                  <a:srgbClr val="2F356E"/>
                </a:solidFill>
              </a:rPr>
              <a:t>. Naše firemní dobrovolnictví jsme navíc prezentovali i v rámci dvou </a:t>
            </a:r>
            <a:r>
              <a:rPr lang="pl-PL" sz="1400" dirty="0" smtClean="0">
                <a:solidFill>
                  <a:srgbClr val="2F356E"/>
                </a:solidFill>
              </a:rPr>
              <a:t>konferencí: vloni </a:t>
            </a:r>
            <a:r>
              <a:rPr lang="pl-PL" sz="1400" dirty="0">
                <a:solidFill>
                  <a:srgbClr val="2F356E"/>
                </a:solidFill>
              </a:rPr>
              <a:t>na pátém ročníku konference k tématu Společenské odpovědnosti v Brně a letos v rámci Závěrečné „Dobrokonference“ projektu Dobrovolnictví ve veřejné správě pod hlavičkou Fondu dalšího vzdělávání v </a:t>
            </a:r>
            <a:r>
              <a:rPr lang="pl-PL" sz="1400" dirty="0" smtClean="0">
                <a:solidFill>
                  <a:srgbClr val="2F356E"/>
                </a:solidFill>
              </a:rPr>
              <a:t>Praze.</a:t>
            </a:r>
            <a:endParaRPr lang="pl-PL" sz="1400" dirty="0">
              <a:solidFill>
                <a:srgbClr val="2F356E"/>
              </a:solidFill>
            </a:endParaRP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854015" y="342000"/>
            <a:ext cx="764300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2600" b="1" dirty="0" smtClean="0">
                <a:solidFill>
                  <a:srgbClr val="F0C900"/>
                </a:solidFill>
              </a:rPr>
              <a:t>Sdílení dobré praxe</a:t>
            </a:r>
            <a:endParaRPr lang="cs-CZ" altLang="cs-CZ" sz="2600" b="1" dirty="0">
              <a:solidFill>
                <a:srgbClr val="F0C900"/>
              </a:solidFill>
            </a:endParaRPr>
          </a:p>
        </p:txBody>
      </p:sp>
      <p:pic>
        <p:nvPicPr>
          <p:cNvPr id="2" name="Obrázek 1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8061"/>
          <a:stretch/>
        </p:blipFill>
        <p:spPr>
          <a:xfrm>
            <a:off x="233266" y="3840260"/>
            <a:ext cx="2880000" cy="2088000"/>
          </a:xfrm>
          <a:prstGeom prst="rect">
            <a:avLst/>
          </a:prstGeom>
          <a:ln>
            <a:solidFill>
              <a:srgbClr val="2F356E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r="6870"/>
          <a:stretch/>
        </p:blipFill>
        <p:spPr>
          <a:xfrm>
            <a:off x="3182018" y="3838883"/>
            <a:ext cx="2881222" cy="2088000"/>
          </a:xfrm>
          <a:prstGeom prst="rect">
            <a:avLst/>
          </a:prstGeom>
          <a:ln>
            <a:solidFill>
              <a:srgbClr val="2F356E"/>
            </a:solidFill>
          </a:ln>
        </p:spPr>
      </p:pic>
      <p:pic>
        <p:nvPicPr>
          <p:cNvPr id="4" name="Obrázek 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3817377"/>
            <a:ext cx="2880000" cy="2088000"/>
          </a:xfrm>
          <a:prstGeom prst="rect">
            <a:avLst/>
          </a:prstGeom>
          <a:ln>
            <a:solidFill>
              <a:srgbClr val="2F356E"/>
            </a:solidFill>
          </a:ln>
        </p:spPr>
      </p:pic>
    </p:spTree>
    <p:extLst>
      <p:ext uri="{BB962C8B-B14F-4D97-AF65-F5344CB8AC3E}">
        <p14:creationId xmlns:p14="http://schemas.microsoft.com/office/powerpoint/2010/main" val="11822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zadi sve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6157913" y="622935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www.mesto-most.cz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95250" y="1082675"/>
            <a:ext cx="8943975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2F356E"/>
                </a:solidFill>
              </a:rPr>
              <a:t>Ve </a:t>
            </a:r>
            <a:r>
              <a:rPr lang="cs-CZ" sz="1200" dirty="0">
                <a:solidFill>
                  <a:srgbClr val="2F356E"/>
                </a:solidFill>
              </a:rPr>
              <a:t>stejném duchu jako brožury v rámci skončeného projektu jsme si vymysleli další, která s danou problematikou souvisí </a:t>
            </a:r>
            <a:r>
              <a:rPr lang="cs-CZ" sz="1200" dirty="0" smtClean="0">
                <a:solidFill>
                  <a:srgbClr val="2F356E"/>
                </a:solidFill>
              </a:rPr>
              <a:t/>
            </a:r>
            <a:br>
              <a:rPr lang="cs-CZ" sz="1200" dirty="0" smtClean="0">
                <a:solidFill>
                  <a:srgbClr val="2F356E"/>
                </a:solidFill>
              </a:rPr>
            </a:br>
            <a:r>
              <a:rPr lang="cs-CZ" sz="1200" dirty="0" smtClean="0">
                <a:solidFill>
                  <a:srgbClr val="2F356E"/>
                </a:solidFill>
              </a:rPr>
              <a:t>a </a:t>
            </a:r>
            <a:r>
              <a:rPr lang="cs-CZ" sz="1200" dirty="0">
                <a:solidFill>
                  <a:srgbClr val="2F356E"/>
                </a:solidFill>
              </a:rPr>
              <a:t>tak zanedlouho půjde do tisku čtvrtá brožura pro naše </a:t>
            </a:r>
            <a:r>
              <a:rPr lang="cs-CZ" sz="1200" dirty="0" smtClean="0">
                <a:solidFill>
                  <a:srgbClr val="2F356E"/>
                </a:solidFill>
              </a:rPr>
              <a:t>zaměstnance: </a:t>
            </a:r>
            <a:r>
              <a:rPr lang="cs-CZ" sz="1200" b="1" dirty="0" smtClean="0">
                <a:solidFill>
                  <a:srgbClr val="2F356E"/>
                </a:solidFill>
              </a:rPr>
              <a:t>Management </a:t>
            </a:r>
            <a:r>
              <a:rPr lang="cs-CZ" sz="1200" b="1" dirty="0">
                <a:solidFill>
                  <a:srgbClr val="2F356E"/>
                </a:solidFill>
              </a:rPr>
              <a:t>odchodu do důchodu</a:t>
            </a:r>
            <a:r>
              <a:rPr lang="cs-CZ" sz="1200" dirty="0" smtClean="0">
                <a:solidFill>
                  <a:srgbClr val="2F356E"/>
                </a:solidFill>
              </a:rPr>
              <a:t>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Materiální </a:t>
            </a:r>
            <a:r>
              <a:rPr lang="cs-CZ" sz="1200" b="1" dirty="0">
                <a:solidFill>
                  <a:srgbClr val="2F356E"/>
                </a:solidFill>
              </a:rPr>
              <a:t>sbírka a benefiční </a:t>
            </a:r>
            <a:r>
              <a:rPr lang="cs-CZ" sz="1200" b="1" dirty="0" smtClean="0">
                <a:solidFill>
                  <a:srgbClr val="2F356E"/>
                </a:solidFill>
              </a:rPr>
              <a:t>snídaně </a:t>
            </a:r>
            <a:r>
              <a:rPr lang="cs-CZ" sz="1200" dirty="0">
                <a:solidFill>
                  <a:srgbClr val="2F356E"/>
                </a:solidFill>
              </a:rPr>
              <a:t>- </a:t>
            </a:r>
            <a:r>
              <a:rPr lang="cs-CZ" sz="1200" dirty="0" smtClean="0">
                <a:solidFill>
                  <a:srgbClr val="2F356E"/>
                </a:solidFill>
              </a:rPr>
              <a:t>letos </a:t>
            </a:r>
            <a:r>
              <a:rPr lang="cs-CZ" sz="1200" dirty="0">
                <a:solidFill>
                  <a:srgbClr val="2F356E"/>
                </a:solidFill>
              </a:rPr>
              <a:t>se již pátým rokem </a:t>
            </a:r>
            <a:r>
              <a:rPr lang="cs-CZ" sz="1200" dirty="0" smtClean="0">
                <a:solidFill>
                  <a:srgbClr val="2F356E"/>
                </a:solidFill>
              </a:rPr>
              <a:t>formou materiální sbírky připojujeme </a:t>
            </a:r>
            <a:r>
              <a:rPr lang="cs-CZ" sz="1200" dirty="0">
                <a:solidFill>
                  <a:srgbClr val="2F356E"/>
                </a:solidFill>
              </a:rPr>
              <a:t>k akci </a:t>
            </a:r>
            <a:r>
              <a:rPr lang="cs-CZ" sz="1200" dirty="0" smtClean="0">
                <a:solidFill>
                  <a:srgbClr val="2F356E"/>
                </a:solidFill>
              </a:rPr>
              <a:t>našeho </a:t>
            </a:r>
            <a:r>
              <a:rPr lang="cs-CZ" sz="1200" dirty="0" smtClean="0">
                <a:solidFill>
                  <a:srgbClr val="2F356E"/>
                </a:solidFill>
              </a:rPr>
              <a:t>odboru </a:t>
            </a:r>
            <a:r>
              <a:rPr lang="cs-CZ" sz="1200" dirty="0">
                <a:solidFill>
                  <a:srgbClr val="2F356E"/>
                </a:solidFill>
              </a:rPr>
              <a:t>sociálních věcí </a:t>
            </a:r>
            <a:r>
              <a:rPr lang="cs-CZ" sz="1200" dirty="0" smtClean="0">
                <a:solidFill>
                  <a:srgbClr val="2F356E"/>
                </a:solidFill>
              </a:rPr>
              <a:t>„Říjen </a:t>
            </a:r>
            <a:r>
              <a:rPr lang="cs-CZ" sz="1200" dirty="0">
                <a:solidFill>
                  <a:srgbClr val="2F356E"/>
                </a:solidFill>
              </a:rPr>
              <a:t>pro neziskovky“, zaměřené na propagaci neziskových a příspěvkových organizací působících </a:t>
            </a:r>
            <a:r>
              <a:rPr lang="cs-CZ" sz="1200" dirty="0" smtClean="0">
                <a:solidFill>
                  <a:srgbClr val="2F356E"/>
                </a:solidFill>
              </a:rPr>
              <a:t>na Mostecku</a:t>
            </a:r>
            <a:r>
              <a:rPr lang="cs-CZ" sz="1200" dirty="0" smtClean="0">
                <a:solidFill>
                  <a:srgbClr val="2F356E"/>
                </a:solidFill>
              </a:rPr>
              <a:t>. Letos </a:t>
            </a:r>
            <a:r>
              <a:rPr lang="cs-CZ" sz="1200" dirty="0">
                <a:solidFill>
                  <a:srgbClr val="2F356E"/>
                </a:solidFill>
              </a:rPr>
              <a:t>nás požádalo sedm organizací o oblečení, knihy, drogistické, kancelářské, školní a kreativní potřeby, ale </a:t>
            </a:r>
            <a:r>
              <a:rPr lang="cs-CZ" sz="1200" dirty="0" smtClean="0">
                <a:solidFill>
                  <a:srgbClr val="2F356E"/>
                </a:solidFill>
              </a:rPr>
              <a:t/>
            </a:r>
            <a:br>
              <a:rPr lang="cs-CZ" sz="1200" dirty="0" smtClean="0">
                <a:solidFill>
                  <a:srgbClr val="2F356E"/>
                </a:solidFill>
              </a:rPr>
            </a:br>
            <a:r>
              <a:rPr lang="cs-CZ" sz="1200" dirty="0" smtClean="0">
                <a:solidFill>
                  <a:srgbClr val="2F356E"/>
                </a:solidFill>
              </a:rPr>
              <a:t>i </a:t>
            </a:r>
            <a:r>
              <a:rPr lang="cs-CZ" sz="1200" dirty="0">
                <a:solidFill>
                  <a:srgbClr val="2F356E"/>
                </a:solidFill>
              </a:rPr>
              <a:t>třeba o lůžkoviny, nábytek a nádobí. Letošní materiální sbírku </a:t>
            </a:r>
            <a:r>
              <a:rPr lang="cs-CZ" sz="1200" dirty="0" smtClean="0">
                <a:solidFill>
                  <a:srgbClr val="2F356E"/>
                </a:solidFill>
              </a:rPr>
              <a:t>jsme rozšířili ještě </a:t>
            </a:r>
            <a:r>
              <a:rPr lang="cs-CZ" sz="1200" dirty="0">
                <a:solidFill>
                  <a:srgbClr val="2F356E"/>
                </a:solidFill>
              </a:rPr>
              <a:t>o tzv. benefiční snídaně</a:t>
            </a:r>
            <a:r>
              <a:rPr lang="cs-CZ" sz="1200" dirty="0" smtClean="0">
                <a:solidFill>
                  <a:srgbClr val="2F356E"/>
                </a:solidFill>
              </a:rPr>
              <a:t>. V rámci nich jsme pomohli vybrat peníze pro bývalou kolegyni na elektrický invalidní vozík.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2F356E"/>
                </a:solidFill>
              </a:rPr>
              <a:t>Na </a:t>
            </a:r>
            <a:r>
              <a:rPr lang="cs-CZ" sz="1200" dirty="0">
                <a:solidFill>
                  <a:srgbClr val="2F356E"/>
                </a:solidFill>
              </a:rPr>
              <a:t>základě některých doporučení vyplývajících z Akčního plánu máme v </a:t>
            </a:r>
            <a:r>
              <a:rPr lang="cs-CZ" sz="1200" dirty="0" smtClean="0">
                <a:solidFill>
                  <a:srgbClr val="2F356E"/>
                </a:solidFill>
              </a:rPr>
              <a:t>plánu připravit </a:t>
            </a:r>
            <a:r>
              <a:rPr lang="cs-CZ" sz="1200" b="1" dirty="0">
                <a:solidFill>
                  <a:srgbClr val="2F356E"/>
                </a:solidFill>
              </a:rPr>
              <a:t>mapu </a:t>
            </a:r>
            <a:r>
              <a:rPr lang="cs-CZ" sz="1200" b="1" dirty="0" smtClean="0">
                <a:solidFill>
                  <a:srgbClr val="2F356E"/>
                </a:solidFill>
              </a:rPr>
              <a:t>bezbariérovosti</a:t>
            </a:r>
            <a:r>
              <a:rPr lang="cs-CZ" sz="1200" dirty="0" smtClean="0">
                <a:solidFill>
                  <a:srgbClr val="2F356E"/>
                </a:solidFill>
              </a:rPr>
              <a:t>.</a:t>
            </a: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2F356E"/>
                </a:solidFill>
              </a:rPr>
              <a:t>Pravidla </a:t>
            </a:r>
            <a:r>
              <a:rPr lang="cs-CZ" sz="1200" dirty="0">
                <a:solidFill>
                  <a:srgbClr val="2F356E"/>
                </a:solidFill>
              </a:rPr>
              <a:t>pro poskytnutí finančního daru v rámci programu „</a:t>
            </a:r>
            <a:r>
              <a:rPr lang="cs-CZ" sz="1200" b="1" dirty="0">
                <a:solidFill>
                  <a:srgbClr val="2F356E"/>
                </a:solidFill>
              </a:rPr>
              <a:t>Podpora při narození </a:t>
            </a:r>
            <a:r>
              <a:rPr lang="cs-CZ" sz="1200" b="1" dirty="0" smtClean="0">
                <a:solidFill>
                  <a:srgbClr val="2F356E"/>
                </a:solidFill>
              </a:rPr>
              <a:t>dítěte</a:t>
            </a:r>
            <a:r>
              <a:rPr lang="cs-CZ" sz="1200" dirty="0" smtClean="0">
                <a:solidFill>
                  <a:srgbClr val="2F356E"/>
                </a:solidFill>
              </a:rPr>
              <a:t>“, s </a:t>
            </a:r>
            <a:r>
              <a:rPr lang="cs-CZ" sz="1200" dirty="0">
                <a:solidFill>
                  <a:srgbClr val="2F356E"/>
                </a:solidFill>
              </a:rPr>
              <a:t>cílem zvýšení </a:t>
            </a:r>
            <a:r>
              <a:rPr lang="cs-CZ" sz="1200" dirty="0" smtClean="0">
                <a:solidFill>
                  <a:srgbClr val="2F356E"/>
                </a:solidFill>
              </a:rPr>
              <a:t>porodnosti, se budou v </a:t>
            </a:r>
            <a:r>
              <a:rPr lang="cs-CZ" sz="1200" dirty="0">
                <a:solidFill>
                  <a:srgbClr val="2F356E"/>
                </a:solidFill>
              </a:rPr>
              <a:t>příštím roce  </a:t>
            </a:r>
            <a:r>
              <a:rPr lang="cs-CZ" sz="1200" dirty="0" smtClean="0">
                <a:solidFill>
                  <a:srgbClr val="2F356E"/>
                </a:solidFill>
              </a:rPr>
              <a:t>předkládat ke schválení do </a:t>
            </a:r>
            <a:r>
              <a:rPr lang="cs-CZ" sz="1200" dirty="0" smtClean="0">
                <a:solidFill>
                  <a:srgbClr val="2F356E"/>
                </a:solidFill>
              </a:rPr>
              <a:t>rady </a:t>
            </a:r>
            <a:r>
              <a:rPr lang="cs-CZ" sz="1200" dirty="0" smtClean="0">
                <a:solidFill>
                  <a:srgbClr val="2F356E"/>
                </a:solidFill>
              </a:rPr>
              <a:t>města.</a:t>
            </a:r>
            <a:endParaRPr lang="cs-CZ" sz="1200" dirty="0" smtClean="0">
              <a:solidFill>
                <a:srgbClr val="2F356E"/>
              </a:solidFill>
            </a:endParaRPr>
          </a:p>
          <a:p>
            <a:pPr marL="171450" indent="-171450" algn="l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rgbClr val="2F356E"/>
                </a:solidFill>
              </a:rPr>
              <a:t>Seniorská </a:t>
            </a:r>
            <a:r>
              <a:rPr lang="cs-CZ" sz="1200" b="1" dirty="0">
                <a:solidFill>
                  <a:srgbClr val="2F356E"/>
                </a:solidFill>
              </a:rPr>
              <a:t>obálka </a:t>
            </a:r>
            <a:r>
              <a:rPr lang="cs-CZ" sz="1200" dirty="0">
                <a:solidFill>
                  <a:srgbClr val="2F356E"/>
                </a:solidFill>
              </a:rPr>
              <a:t>je nový projekt </a:t>
            </a:r>
            <a:r>
              <a:rPr lang="cs-CZ" sz="1200" dirty="0" smtClean="0">
                <a:solidFill>
                  <a:srgbClr val="2F356E"/>
                </a:solidFill>
              </a:rPr>
              <a:t>odboru </a:t>
            </a:r>
            <a:r>
              <a:rPr lang="cs-CZ" sz="1200" dirty="0">
                <a:solidFill>
                  <a:srgbClr val="2F356E"/>
                </a:solidFill>
              </a:rPr>
              <a:t>sociálních věcí, který se zaměřuje na pomoc seniorům, kteří žijí sami </a:t>
            </a:r>
            <a:r>
              <a:rPr lang="cs-CZ" sz="1200" dirty="0" smtClean="0">
                <a:solidFill>
                  <a:srgbClr val="2F356E"/>
                </a:solidFill>
              </a:rPr>
              <a:t>a </a:t>
            </a:r>
            <a:r>
              <a:rPr lang="cs-CZ" sz="1200" dirty="0">
                <a:solidFill>
                  <a:srgbClr val="2F356E"/>
                </a:solidFill>
              </a:rPr>
              <a:t>potřebovali </a:t>
            </a:r>
            <a:r>
              <a:rPr lang="cs-CZ" sz="1200" dirty="0" smtClean="0">
                <a:solidFill>
                  <a:srgbClr val="2F356E"/>
                </a:solidFill>
              </a:rPr>
              <a:t/>
            </a:r>
            <a:br>
              <a:rPr lang="cs-CZ" sz="1200" dirty="0" smtClean="0">
                <a:solidFill>
                  <a:srgbClr val="2F356E"/>
                </a:solidFill>
              </a:rPr>
            </a:br>
            <a:r>
              <a:rPr lang="cs-CZ" sz="1200" dirty="0" smtClean="0">
                <a:solidFill>
                  <a:srgbClr val="2F356E"/>
                </a:solidFill>
              </a:rPr>
              <a:t>by </a:t>
            </a:r>
            <a:r>
              <a:rPr lang="cs-CZ" sz="1200" dirty="0">
                <a:solidFill>
                  <a:srgbClr val="2F356E"/>
                </a:solidFill>
              </a:rPr>
              <a:t>v případě naléhavé pomoci předat informace o svém zdravotním stavu záchranářům. Jedná se o tzv. I:C:E: kartu se základními zdravotními informacemi, která jim v případě časové tísně může i zachránit život</a:t>
            </a:r>
            <a:r>
              <a:rPr lang="cs-CZ" sz="1200" dirty="0" smtClean="0">
                <a:solidFill>
                  <a:srgbClr val="2F356E"/>
                </a:solidFill>
              </a:rPr>
              <a:t>.</a:t>
            </a: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854015" y="342000"/>
            <a:ext cx="764300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cs-CZ" altLang="cs-CZ" sz="2600" b="1" dirty="0" smtClean="0">
                <a:solidFill>
                  <a:srgbClr val="F0C900"/>
                </a:solidFill>
              </a:rPr>
              <a:t>Naše plány</a:t>
            </a:r>
            <a:endParaRPr lang="cs-CZ" altLang="cs-CZ" sz="2600" b="1" dirty="0">
              <a:solidFill>
                <a:srgbClr val="F0C900"/>
              </a:solidFill>
            </a:endParaRPr>
          </a:p>
        </p:txBody>
      </p:sp>
      <p:pic>
        <p:nvPicPr>
          <p:cNvPr id="33794" name="Picture 2" descr="P:\Odbory\Systém managementu kvality\SPOLEČENSKÁ ODPOVĚDNOST\FOTOGALERIE Z AKCÍ MmM\BENEFIČNÍ SNÍDANĚ\Benefiční snídaně 25. 10. 2019\5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26" y="3838883"/>
            <a:ext cx="2880000" cy="2088000"/>
          </a:xfrm>
          <a:prstGeom prst="rect">
            <a:avLst/>
          </a:prstGeom>
          <a:noFill/>
          <a:ln>
            <a:solidFill>
              <a:srgbClr val="2F35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9" y="3838883"/>
            <a:ext cx="2880000" cy="2088000"/>
          </a:xfrm>
          <a:prstGeom prst="rect">
            <a:avLst/>
          </a:prstGeom>
          <a:ln>
            <a:solidFill>
              <a:srgbClr val="2F356E"/>
            </a:solidFill>
          </a:ln>
        </p:spPr>
      </p:pic>
      <p:pic>
        <p:nvPicPr>
          <p:cNvPr id="5" name="Obrázek 4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11312" r="3364" b="16964"/>
          <a:stretch/>
        </p:blipFill>
        <p:spPr>
          <a:xfrm rot="16200000">
            <a:off x="6482200" y="3442883"/>
            <a:ext cx="2088000" cy="2880000"/>
          </a:xfrm>
          <a:prstGeom prst="rect">
            <a:avLst/>
          </a:prstGeom>
          <a:ln>
            <a:solidFill>
              <a:srgbClr val="2F356E"/>
            </a:solidFill>
          </a:ln>
        </p:spPr>
      </p:pic>
    </p:spTree>
    <p:extLst>
      <p:ext uri="{BB962C8B-B14F-4D97-AF65-F5344CB8AC3E}">
        <p14:creationId xmlns:p14="http://schemas.microsoft.com/office/powerpoint/2010/main" val="168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1019</Words>
  <Application>Microsoft Office PowerPoint</Application>
  <PresentationFormat>Předvádění na obrazovce (4:3)</PresentationFormat>
  <Paragraphs>103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Reklamní agentura Daniel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Černá</dc:creator>
  <cp:lastModifiedBy>Švarcová Romana</cp:lastModifiedBy>
  <cp:revision>220</cp:revision>
  <cp:lastPrinted>2018-10-02T10:09:04Z</cp:lastPrinted>
  <dcterms:created xsi:type="dcterms:W3CDTF">2010-03-23T12:34:13Z</dcterms:created>
  <dcterms:modified xsi:type="dcterms:W3CDTF">2019-11-11T14:10:18Z</dcterms:modified>
</cp:coreProperties>
</file>