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9" r:id="rId3"/>
    <p:sldId id="258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26292" y="518985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000" dirty="0" smtClean="0"/>
          </a:p>
          <a:p>
            <a:r>
              <a:rPr lang="cs-CZ" sz="4000" dirty="0" smtClean="0"/>
              <a:t>Magistrát </a:t>
            </a:r>
            <a:r>
              <a:rPr lang="cs-CZ" sz="4000" dirty="0"/>
              <a:t>města Prostějova - </a:t>
            </a:r>
            <a:br>
              <a:rPr lang="cs-CZ" sz="4000" dirty="0"/>
            </a:br>
            <a:r>
              <a:rPr lang="cs-CZ" sz="4000" dirty="0"/>
              <a:t>úřad rovných příležitostí 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/>
              <a:t/>
            </a:r>
            <a:br>
              <a:rPr lang="cs-CZ" sz="4400" dirty="0"/>
            </a:br>
            <a:endParaRPr lang="cs-CZ" sz="4400" dirty="0" smtClean="0"/>
          </a:p>
          <a:p>
            <a:r>
              <a:rPr lang="cs-CZ" sz="4400" dirty="0"/>
              <a:t/>
            </a:r>
            <a:br>
              <a:rPr lang="cs-CZ" sz="4400" dirty="0"/>
            </a:br>
            <a:r>
              <a:rPr lang="cs-CZ" sz="3200" dirty="0">
                <a:solidFill>
                  <a:srgbClr val="92D050"/>
                </a:solidFill>
              </a:rPr>
              <a:t>Mgr. Libor Vojtek</a:t>
            </a:r>
            <a:br>
              <a:rPr lang="cs-CZ" sz="3200" dirty="0">
                <a:solidFill>
                  <a:srgbClr val="92D050"/>
                </a:solidFill>
              </a:rPr>
            </a:br>
            <a:r>
              <a:rPr lang="cs-CZ" sz="3200" dirty="0">
                <a:solidFill>
                  <a:srgbClr val="92D050"/>
                </a:solidFill>
              </a:rPr>
              <a:t>tajemník Magistrátu města Prostějova 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55" y="4434531"/>
            <a:ext cx="12001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46422" y="848496"/>
            <a:ext cx="80236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Magistrát města Prostějova získal 1. místo v soutěži </a:t>
            </a:r>
            <a:br>
              <a:rPr lang="cs-CZ" sz="2800" dirty="0"/>
            </a:br>
            <a:r>
              <a:rPr lang="cs-CZ" sz="2800" b="1" dirty="0">
                <a:solidFill>
                  <a:srgbClr val="92D050"/>
                </a:solidFill>
              </a:rPr>
              <a:t>„Úřad na cestě k rovnosti“, </a:t>
            </a:r>
            <a:endParaRPr lang="cs-CZ" sz="2800" b="1" dirty="0" smtClean="0">
              <a:solidFill>
                <a:srgbClr val="92D050"/>
              </a:solidFill>
            </a:endParaRPr>
          </a:p>
          <a:p>
            <a:pPr algn="ctr"/>
            <a:r>
              <a:rPr lang="cs-CZ" sz="2800" dirty="0" smtClean="0"/>
              <a:t>kterou </a:t>
            </a:r>
            <a:r>
              <a:rPr lang="cs-CZ" sz="2800" dirty="0"/>
              <a:t>pořádá </a:t>
            </a:r>
            <a:br>
              <a:rPr lang="cs-CZ" sz="2800" dirty="0"/>
            </a:br>
            <a:r>
              <a:rPr lang="cs-CZ" sz="2800" dirty="0"/>
              <a:t>Institut pro veřejnou správu </a:t>
            </a:r>
            <a:br>
              <a:rPr lang="cs-CZ" sz="2800" dirty="0"/>
            </a:br>
            <a:r>
              <a:rPr lang="cs-CZ" sz="2800" dirty="0"/>
              <a:t>v součinnosti s Ministerstvem vnitra České republiky a </a:t>
            </a:r>
            <a:br>
              <a:rPr lang="cs-CZ" sz="2800" dirty="0"/>
            </a:br>
            <a:r>
              <a:rPr lang="cs-CZ" sz="2800" dirty="0"/>
              <a:t>Úřadem vlády České republiky</a:t>
            </a:r>
          </a:p>
        </p:txBody>
      </p:sp>
      <p:pic>
        <p:nvPicPr>
          <p:cNvPr id="1026" name="Picture 2" descr="fe1afcfd-7f03-4e59-93bb-db8e0e1af431@proste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94" y="4736435"/>
            <a:ext cx="2732510" cy="182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46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47" y="1515760"/>
            <a:ext cx="3105195" cy="43825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7" y="1515760"/>
            <a:ext cx="3105195" cy="43825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77" y="1515760"/>
            <a:ext cx="3105195" cy="438253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16819" y="372416"/>
            <a:ext cx="9170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  <a:ea typeface="Calibri" panose="020F0502020204030204" pitchFamily="34" charset="0"/>
              </a:rPr>
              <a:t>Úřad se měl </a:t>
            </a:r>
            <a:r>
              <a:rPr lang="cs-CZ" dirty="0">
                <a:latin typeface="+mj-lt"/>
                <a:ea typeface="Calibri" panose="020F0502020204030204" pitchFamily="34" charset="0"/>
              </a:rPr>
              <a:t>prezentovat třemi fotografiemi, které měly nejlépe </a:t>
            </a:r>
            <a:r>
              <a:rPr lang="cs-CZ" dirty="0" smtClean="0">
                <a:latin typeface="+mj-lt"/>
                <a:ea typeface="Calibri" panose="020F0502020204030204" pitchFamily="34" charset="0"/>
              </a:rPr>
              <a:t>vystihovat, </a:t>
            </a:r>
          </a:p>
          <a:p>
            <a:r>
              <a:rPr lang="cs-CZ" b="1" dirty="0" smtClean="0">
                <a:latin typeface="+mj-lt"/>
                <a:ea typeface="Calibri" panose="020F0502020204030204" pitchFamily="34" charset="0"/>
              </a:rPr>
              <a:t>jak </a:t>
            </a:r>
            <a:r>
              <a:rPr lang="cs-CZ" b="1" dirty="0">
                <a:latin typeface="+mj-lt"/>
                <a:ea typeface="Calibri" panose="020F0502020204030204" pitchFamily="34" charset="0"/>
              </a:rPr>
              <a:t>obec/ město/ kraj přistupuje k rovným příležitostem.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981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7" y="609600"/>
            <a:ext cx="4063421" cy="573492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58031" y="609600"/>
            <a:ext cx="51651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Projekt „sekretář</a:t>
            </a:r>
            <a:r>
              <a:rPr lang="cs-CZ" u="sng" dirty="0" smtClean="0"/>
              <a:t>“</a:t>
            </a:r>
          </a:p>
          <a:p>
            <a:endParaRPr lang="cs-CZ" u="sng" dirty="0"/>
          </a:p>
          <a:p>
            <a:r>
              <a:rPr lang="cs-CZ" dirty="0"/>
              <a:t>Touto fotografií bylo prezentováno, že </a:t>
            </a:r>
            <a:r>
              <a:rPr lang="cs-CZ" dirty="0">
                <a:solidFill>
                  <a:srgbClr val="92D050"/>
                </a:solidFill>
              </a:rPr>
              <a:t>zaměstnáváme zaměstnance bez ohledu na věk a pracovní zkušenosti</a:t>
            </a:r>
            <a:r>
              <a:rPr lang="cs-CZ" dirty="0"/>
              <a:t>. </a:t>
            </a:r>
          </a:p>
          <a:p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Na fotografii je </a:t>
            </a:r>
            <a:r>
              <a:rPr lang="cs-CZ" dirty="0"/>
              <a:t>vidět start pracovní kariéry zaměstnankyně, která u nás v rámci projektu Úřadu </a:t>
            </a:r>
            <a:r>
              <a:rPr lang="cs-CZ" dirty="0" smtClean="0"/>
              <a:t>práce „Záruky pro mladé“ </a:t>
            </a:r>
            <a:r>
              <a:rPr lang="cs-CZ" dirty="0"/>
              <a:t>začala pracovat na pozici </a:t>
            </a:r>
            <a:r>
              <a:rPr lang="cs-CZ" dirty="0" smtClean="0">
                <a:solidFill>
                  <a:srgbClr val="92D050"/>
                </a:solidFill>
              </a:rPr>
              <a:t>sekretáře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/>
              <a:t>A protože se osvědčila, byla následně přijata na pracovní pozici personalistky </a:t>
            </a:r>
            <a:r>
              <a:rPr lang="cs-CZ" dirty="0">
                <a:solidFill>
                  <a:srgbClr val="92D050"/>
                </a:solidFill>
              </a:rPr>
              <a:t>na dobu určitou</a:t>
            </a:r>
            <a:r>
              <a:rPr lang="cs-CZ" dirty="0"/>
              <a:t>, a pak </a:t>
            </a:r>
            <a:r>
              <a:rPr lang="cs-CZ" dirty="0">
                <a:solidFill>
                  <a:srgbClr val="92D050"/>
                </a:solidFill>
              </a:rPr>
              <a:t>na dobu neurčitou </a:t>
            </a:r>
            <a:r>
              <a:rPr lang="cs-CZ" dirty="0"/>
              <a:t>jako </a:t>
            </a:r>
            <a:r>
              <a:rPr lang="cs-CZ" dirty="0">
                <a:solidFill>
                  <a:srgbClr val="92D050"/>
                </a:solidFill>
              </a:rPr>
              <a:t>odborná referentka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 </a:t>
            </a:r>
            <a:r>
              <a:rPr lang="cs-CZ" dirty="0"/>
              <a:t>když následně zaměstnankyně odešla na </a:t>
            </a:r>
            <a:r>
              <a:rPr lang="cs-CZ" dirty="0">
                <a:solidFill>
                  <a:srgbClr val="92D050"/>
                </a:solidFill>
              </a:rPr>
              <a:t>mateřskou a rodičovskou dovolenou</a:t>
            </a:r>
            <a:r>
              <a:rPr lang="cs-CZ" dirty="0"/>
              <a:t>, umožnili jsme jí pracovat na základě </a:t>
            </a:r>
            <a:r>
              <a:rPr lang="cs-CZ" dirty="0">
                <a:solidFill>
                  <a:srgbClr val="92D050"/>
                </a:solidFill>
              </a:rPr>
              <a:t>dohody konané mimo pracovní poměr</a:t>
            </a:r>
          </a:p>
        </p:txBody>
      </p:sp>
    </p:spTree>
    <p:extLst>
      <p:ext uri="{BB962C8B-B14F-4D97-AF65-F5344CB8AC3E}">
        <p14:creationId xmlns:p14="http://schemas.microsoft.com/office/powerpoint/2010/main" val="85399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73" y="614847"/>
            <a:ext cx="4128759" cy="582714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6119" y="247134"/>
            <a:ext cx="581591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/>
              <a:t>Zřízení pozice </a:t>
            </a:r>
            <a:r>
              <a:rPr lang="cs-CZ" u="sng" dirty="0"/>
              <a:t>pro veřejně prospěšné práce </a:t>
            </a:r>
            <a:endParaRPr lang="cs-CZ" u="sng" dirty="0" smtClean="0"/>
          </a:p>
          <a:p>
            <a:r>
              <a:rPr lang="cs-CZ" u="sng" dirty="0" smtClean="0"/>
              <a:t>ve </a:t>
            </a:r>
            <a:r>
              <a:rPr lang="cs-CZ" u="sng" dirty="0"/>
              <a:t>spolupráci s Úřadem </a:t>
            </a:r>
            <a:r>
              <a:rPr lang="cs-CZ" u="sng" dirty="0" smtClean="0"/>
              <a:t>práce</a:t>
            </a:r>
          </a:p>
          <a:p>
            <a:endParaRPr lang="cs-CZ" u="sng" dirty="0" smtClean="0"/>
          </a:p>
          <a:p>
            <a:r>
              <a:rPr lang="cs-CZ" dirty="0" smtClean="0">
                <a:ea typeface="Calibri" panose="020F0502020204030204" pitchFamily="34" charset="0"/>
              </a:rPr>
              <a:t>Touto </a:t>
            </a:r>
            <a:r>
              <a:rPr lang="cs-CZ" dirty="0">
                <a:ea typeface="Calibri" panose="020F0502020204030204" pitchFamily="34" charset="0"/>
              </a:rPr>
              <a:t>fotografií jsme ukázali, že</a:t>
            </a:r>
            <a:r>
              <a:rPr lang="cs-CZ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cs-CZ" dirty="0">
                <a:solidFill>
                  <a:srgbClr val="92D050"/>
                </a:solidFill>
                <a:ea typeface="Calibri" panose="020F0502020204030204" pitchFamily="34" charset="0"/>
              </a:rPr>
              <a:t>zaměstnáváme zaměstnance bez ohledu na sociální postavení, bez ohledu na věk, zdravotní stav a etnickou </a:t>
            </a:r>
            <a:r>
              <a:rPr lang="cs-CZ" dirty="0" smtClean="0">
                <a:solidFill>
                  <a:srgbClr val="92D050"/>
                </a:solidFill>
                <a:ea typeface="Calibri" panose="020F0502020204030204" pitchFamily="34" charset="0"/>
              </a:rPr>
              <a:t>příslušnost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r>
              <a:rPr lang="cs-CZ" dirty="0">
                <a:ea typeface="Calibri" panose="020F0502020204030204" pitchFamily="34" charset="0"/>
              </a:rPr>
              <a:t>Každoročně 10 pracovních pozic </a:t>
            </a:r>
          </a:p>
          <a:p>
            <a:endParaRPr lang="cs-CZ" dirty="0">
              <a:ea typeface="Calibri" panose="020F0502020204030204" pitchFamily="34" charset="0"/>
            </a:endParaRPr>
          </a:p>
          <a:p>
            <a:r>
              <a:rPr lang="cs-CZ" dirty="0" smtClean="0">
                <a:ea typeface="Calibri" panose="020F0502020204030204" pitchFamily="34" charset="0"/>
              </a:rPr>
              <a:t>Tito </a:t>
            </a:r>
            <a:r>
              <a:rPr lang="cs-CZ" dirty="0">
                <a:ea typeface="Calibri" panose="020F0502020204030204" pitchFamily="34" charset="0"/>
              </a:rPr>
              <a:t>zaměstnanci pomáhají s údržbou a úklidem veřejných </a:t>
            </a:r>
            <a:r>
              <a:rPr lang="cs-CZ" dirty="0" smtClean="0">
                <a:ea typeface="Calibri" panose="020F0502020204030204" pitchFamily="34" charset="0"/>
              </a:rPr>
              <a:t>prostranství</a:t>
            </a:r>
            <a:r>
              <a:rPr lang="cs-CZ" dirty="0">
                <a:ea typeface="Calibri" panose="020F0502020204030204" pitchFamily="34" charset="0"/>
              </a:rPr>
              <a:t> </a:t>
            </a:r>
            <a:r>
              <a:rPr lang="cs-CZ" dirty="0" smtClean="0"/>
              <a:t>– </a:t>
            </a:r>
            <a:r>
              <a:rPr lang="cs-CZ" dirty="0"/>
              <a:t>například dětských hřišť, prostor kolem nádob na komunální </a:t>
            </a:r>
            <a:r>
              <a:rPr lang="cs-CZ" dirty="0" smtClean="0"/>
              <a:t>odpad. 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atří </a:t>
            </a:r>
            <a:r>
              <a:rPr lang="cs-CZ" dirty="0"/>
              <a:t>do skupiny těžce zaměstnatelných </a:t>
            </a:r>
            <a:r>
              <a:rPr lang="cs-CZ" dirty="0" smtClean="0"/>
              <a:t>lidí – přesto chtějí pracovat a práce si váží, </a:t>
            </a:r>
            <a:r>
              <a:rPr lang="cs-CZ" dirty="0"/>
              <a:t>práce jim pomáhá s jejich složitou životní </a:t>
            </a:r>
            <a:r>
              <a:rPr lang="cs-CZ" dirty="0" smtClean="0"/>
              <a:t>situací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b="1" dirty="0" smtClean="0">
              <a:ea typeface="Calibri" panose="020F0502020204030204" pitchFamily="34" charset="0"/>
            </a:endParaRP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56735" y="749643"/>
            <a:ext cx="82872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/>
              <a:t>Největší </a:t>
            </a:r>
            <a:r>
              <a:rPr lang="cs-CZ" u="sng" dirty="0"/>
              <a:t>„</a:t>
            </a:r>
            <a:r>
              <a:rPr lang="cs-CZ" u="sng" dirty="0" smtClean="0"/>
              <a:t>úspěch“ u veřejně prospěšných pracovníků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Do </a:t>
            </a:r>
            <a:r>
              <a:rPr lang="cs-CZ" dirty="0"/>
              <a:t>pracovního kolektivu </a:t>
            </a:r>
            <a:r>
              <a:rPr lang="cs-CZ" dirty="0" smtClean="0"/>
              <a:t>uklízečů jsme </a:t>
            </a:r>
            <a:r>
              <a:rPr lang="cs-CZ" dirty="0"/>
              <a:t>přijali starší paní, která byla v době jejího prvního zaměstnání u nás </a:t>
            </a:r>
            <a:r>
              <a:rPr lang="cs-CZ" dirty="0">
                <a:solidFill>
                  <a:srgbClr val="92D050"/>
                </a:solidFill>
              </a:rPr>
              <a:t>člověkem bez </a:t>
            </a:r>
            <a:r>
              <a:rPr lang="cs-CZ" dirty="0" smtClean="0">
                <a:solidFill>
                  <a:srgbClr val="92D050"/>
                </a:solidFill>
              </a:rPr>
              <a:t>domova. 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r>
              <a:rPr lang="cs-CZ" dirty="0"/>
              <a:t>V roce 2022, kdy jsme ji opět zaměstnali, již </a:t>
            </a:r>
            <a:r>
              <a:rPr lang="cs-CZ" dirty="0">
                <a:solidFill>
                  <a:srgbClr val="92D050"/>
                </a:solidFill>
              </a:rPr>
              <a:t>bydlí na ubytovně </a:t>
            </a:r>
            <a:r>
              <a:rPr lang="cs-CZ" dirty="0"/>
              <a:t>(díky zaměstnání má na to finanční prostředky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uklízí </a:t>
            </a:r>
            <a:r>
              <a:rPr lang="cs-CZ" dirty="0"/>
              <a:t>lokalitu, kde bydlí, práce ji baví a díky ní se začlenila do vyšší sociální </a:t>
            </a:r>
            <a:r>
              <a:rPr lang="cs-CZ" dirty="0" smtClean="0"/>
              <a:t>vrstvy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Dále zaměstnáváme </a:t>
            </a:r>
            <a:r>
              <a:rPr lang="cs-CZ" dirty="0"/>
              <a:t>člověka, který chce velmi pracovat, ale pro svá </a:t>
            </a:r>
            <a:r>
              <a:rPr lang="cs-CZ" dirty="0">
                <a:solidFill>
                  <a:srgbClr val="92D050"/>
                </a:solidFill>
              </a:rPr>
              <a:t>četná zdravotní omezení </a:t>
            </a:r>
            <a:r>
              <a:rPr lang="cs-CZ" dirty="0"/>
              <a:t>ho žádný zaměstnavatel nechce zaměstnat, protože se bojí, že by byl neustále v pracovní </a:t>
            </a:r>
            <a:r>
              <a:rPr lang="cs-CZ" dirty="0" smtClean="0"/>
              <a:t>neschopnosti. </a:t>
            </a:r>
          </a:p>
          <a:p>
            <a:endParaRPr lang="cs-CZ" dirty="0"/>
          </a:p>
          <a:p>
            <a:r>
              <a:rPr lang="cs-CZ" dirty="0" smtClean="0"/>
              <a:t>U </a:t>
            </a:r>
            <a:r>
              <a:rPr lang="cs-CZ" dirty="0"/>
              <a:t>nás je nemocný jen zřídka a pokud ano, tak se jedná jen o krátkodobé </a:t>
            </a:r>
            <a:r>
              <a:rPr lang="cs-CZ" dirty="0" smtClean="0"/>
              <a:t>nepřítomnosti.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3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8" y="461319"/>
            <a:ext cx="4202517" cy="59312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62832" y="461319"/>
            <a:ext cx="509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>
                <a:ea typeface="Calibri" panose="020F0502020204030204" pitchFamily="34" charset="0"/>
              </a:rPr>
              <a:t>Strážníci a strážnice </a:t>
            </a:r>
          </a:p>
          <a:p>
            <a:endParaRPr lang="cs-CZ" dirty="0">
              <a:ea typeface="Calibri" panose="020F0502020204030204" pitchFamily="34" charset="0"/>
            </a:endParaRPr>
          </a:p>
          <a:p>
            <a:r>
              <a:rPr lang="cs-CZ" dirty="0" smtClean="0">
                <a:ea typeface="Calibri" panose="020F0502020204030204" pitchFamily="34" charset="0"/>
              </a:rPr>
              <a:t>Tato </a:t>
            </a:r>
            <a:r>
              <a:rPr lang="cs-CZ" dirty="0">
                <a:ea typeface="Calibri" panose="020F0502020204030204" pitchFamily="34" charset="0"/>
              </a:rPr>
              <a:t>fotografie </a:t>
            </a:r>
            <a:r>
              <a:rPr lang="cs-CZ" dirty="0" smtClean="0">
                <a:ea typeface="Calibri" panose="020F0502020204030204" pitchFamily="34" charset="0"/>
              </a:rPr>
              <a:t>prezentuje snahu úřadu o </a:t>
            </a:r>
            <a:r>
              <a:rPr lang="cs-CZ" dirty="0" smtClean="0">
                <a:solidFill>
                  <a:srgbClr val="92D050"/>
                </a:solidFill>
                <a:ea typeface="Calibri" panose="020F0502020204030204" pitchFamily="34" charset="0"/>
              </a:rPr>
              <a:t>rovnost mužů a žen. </a:t>
            </a:r>
          </a:p>
          <a:p>
            <a:endParaRPr lang="cs-CZ" dirty="0">
              <a:ea typeface="Calibri" panose="020F0502020204030204" pitchFamily="34" charset="0"/>
            </a:endParaRPr>
          </a:p>
          <a:p>
            <a:r>
              <a:rPr lang="cs-CZ" dirty="0" smtClean="0">
                <a:ea typeface="Calibri" panose="020F0502020204030204" pitchFamily="34" charset="0"/>
              </a:rPr>
              <a:t>Do kolektivu </a:t>
            </a:r>
            <a:r>
              <a:rPr lang="cs-CZ" dirty="0" smtClean="0">
                <a:solidFill>
                  <a:srgbClr val="92D050"/>
                </a:solidFill>
                <a:ea typeface="Calibri" panose="020F0502020204030204" pitchFamily="34" charset="0"/>
              </a:rPr>
              <a:t>strážníků Městské policie</a:t>
            </a:r>
            <a:r>
              <a:rPr lang="cs-CZ" dirty="0">
                <a:ea typeface="Calibri" panose="020F0502020204030204" pitchFamily="34" charset="0"/>
              </a:rPr>
              <a:t> </a:t>
            </a:r>
            <a:r>
              <a:rPr lang="cs-CZ" dirty="0" smtClean="0">
                <a:ea typeface="Calibri" panose="020F0502020204030204" pitchFamily="34" charset="0"/>
              </a:rPr>
              <a:t>přijímáme </a:t>
            </a:r>
            <a:r>
              <a:rPr lang="cs-CZ" dirty="0">
                <a:ea typeface="Calibri" panose="020F0502020204030204" pitchFamily="34" charset="0"/>
              </a:rPr>
              <a:t>i </a:t>
            </a:r>
            <a:r>
              <a:rPr lang="cs-CZ" dirty="0" smtClean="0">
                <a:ea typeface="Calibri" panose="020F0502020204030204" pitchFamily="34" charset="0"/>
              </a:rPr>
              <a:t>ženy, </a:t>
            </a:r>
          </a:p>
          <a:p>
            <a:r>
              <a:rPr lang="cs-CZ" dirty="0" smtClean="0">
                <a:ea typeface="Calibri" panose="020F0502020204030204" pitchFamily="34" charset="0"/>
              </a:rPr>
              <a:t>a </a:t>
            </a:r>
            <a:r>
              <a:rPr lang="cs-CZ" dirty="0">
                <a:ea typeface="Calibri" panose="020F0502020204030204" pitchFamily="34" charset="0"/>
              </a:rPr>
              <a:t>to nejen na pozice administrativního charakteru, ale i mezi tzv. pochůzkáře, kteří </a:t>
            </a:r>
            <a:r>
              <a:rPr lang="cs-CZ">
                <a:ea typeface="Calibri" panose="020F0502020204030204" pitchFamily="34" charset="0"/>
              </a:rPr>
              <a:t>jsou </a:t>
            </a:r>
            <a:r>
              <a:rPr lang="cs-CZ" smtClean="0">
                <a:ea typeface="Calibri" panose="020F0502020204030204" pitchFamily="34" charset="0"/>
              </a:rPr>
              <a:t>vidět </a:t>
            </a:r>
            <a:r>
              <a:rPr lang="cs-CZ" dirty="0">
                <a:ea typeface="Calibri" panose="020F0502020204030204" pitchFamily="34" charset="0"/>
              </a:rPr>
              <a:t>v ulicích města Prostějova. </a:t>
            </a:r>
            <a:endParaRPr lang="cs-CZ" dirty="0" smtClean="0">
              <a:ea typeface="Calibri" panose="020F0502020204030204" pitchFamily="34" charset="0"/>
            </a:endParaRPr>
          </a:p>
          <a:p>
            <a:endParaRPr lang="cs-CZ" dirty="0" smtClean="0">
              <a:ea typeface="Calibri" panose="020F0502020204030204" pitchFamily="34" charset="0"/>
            </a:endParaRPr>
          </a:p>
          <a:p>
            <a:r>
              <a:rPr lang="cs-CZ" dirty="0" smtClean="0">
                <a:ea typeface="Calibri" panose="020F0502020204030204" pitchFamily="34" charset="0"/>
              </a:rPr>
              <a:t>Přítomnost </a:t>
            </a:r>
            <a:r>
              <a:rPr lang="cs-CZ" dirty="0">
                <a:ea typeface="Calibri" panose="020F0502020204030204" pitchFamily="34" charset="0"/>
              </a:rPr>
              <a:t>strážnice ženského pohlaví </a:t>
            </a:r>
            <a:r>
              <a:rPr lang="cs-CZ" dirty="0" smtClean="0">
                <a:ea typeface="Calibri" panose="020F0502020204030204" pitchFamily="34" charset="0"/>
              </a:rPr>
              <a:t>mnohdy přispívá </a:t>
            </a:r>
            <a:r>
              <a:rPr lang="cs-CZ" dirty="0">
                <a:ea typeface="Calibri" panose="020F0502020204030204" pitchFamily="34" charset="0"/>
              </a:rPr>
              <a:t>ke snadnějšímu vyřešení konfliktní situace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 smtClean="0"/>
              <a:t>V roce 2023 jsme přijali další ženu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6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8" y="3042337"/>
            <a:ext cx="1200150" cy="13335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262184" y="1227438"/>
            <a:ext cx="52804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000" dirty="0" smtClean="0">
              <a:cs typeface="Times New Roman" panose="02020603050405020304" pitchFamily="18" charset="0"/>
            </a:endParaRPr>
          </a:p>
          <a:p>
            <a:pPr algn="ctr"/>
            <a:endParaRPr lang="cs-CZ" sz="2000" dirty="0">
              <a:cs typeface="Times New Roman" panose="02020603050405020304" pitchFamily="18" charset="0"/>
            </a:endParaRPr>
          </a:p>
          <a:p>
            <a:pPr algn="ctr"/>
            <a:r>
              <a:rPr lang="cs-CZ" sz="2800" dirty="0" smtClean="0">
                <a:cs typeface="Times New Roman" panose="02020603050405020304" pitchFamily="18" charset="0"/>
              </a:rPr>
              <a:t>Děkuji za pozornost 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1169773" y="491689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000" dirty="0">
                <a:solidFill>
                  <a:srgbClr val="92D050"/>
                </a:solidFill>
              </a:rPr>
              <a:t>Mgr. Libor Vojtek</a:t>
            </a:r>
            <a:br>
              <a:rPr lang="cs-CZ" sz="2000" dirty="0">
                <a:solidFill>
                  <a:srgbClr val="92D050"/>
                </a:solidFill>
              </a:rPr>
            </a:br>
            <a:r>
              <a:rPr lang="cs-CZ" sz="2000" dirty="0">
                <a:solidFill>
                  <a:srgbClr val="92D050"/>
                </a:solidFill>
              </a:rPr>
              <a:t>tajemník Magistrátu města Prostějova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5105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141</Words>
  <Application>Microsoft Office PowerPoint</Application>
  <PresentationFormat>Širokoúhlá obrazovka</PresentationFormat>
  <Paragraphs>59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Magistrát města Prostějova  úřad rovných příležitostí    Mgr. Libor Vojtek tajemník Magistrátu města Prostějova </dc:title>
  <dc:creator>Tisoňová Lenka</dc:creator>
  <cp:lastModifiedBy>Tisoňová Lenka</cp:lastModifiedBy>
  <cp:revision>15</cp:revision>
  <dcterms:created xsi:type="dcterms:W3CDTF">2023-05-25T04:35:42Z</dcterms:created>
  <dcterms:modified xsi:type="dcterms:W3CDTF">2023-05-25T11:26:08Z</dcterms:modified>
</cp:coreProperties>
</file>